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416" r:id="rId2"/>
    <p:sldId id="417" r:id="rId3"/>
    <p:sldId id="418" r:id="rId4"/>
    <p:sldId id="415" r:id="rId5"/>
    <p:sldId id="381" r:id="rId6"/>
    <p:sldId id="262" r:id="rId7"/>
    <p:sldId id="257" r:id="rId8"/>
    <p:sldId id="287" r:id="rId9"/>
    <p:sldId id="384" r:id="rId10"/>
    <p:sldId id="280" r:id="rId11"/>
    <p:sldId id="281" r:id="rId12"/>
    <p:sldId id="288" r:id="rId13"/>
    <p:sldId id="282" r:id="rId14"/>
    <p:sldId id="385" r:id="rId15"/>
    <p:sldId id="387" r:id="rId16"/>
    <p:sldId id="382" r:id="rId17"/>
    <p:sldId id="388" r:id="rId18"/>
    <p:sldId id="389" r:id="rId19"/>
    <p:sldId id="390" r:id="rId20"/>
    <p:sldId id="391" r:id="rId21"/>
    <p:sldId id="273" r:id="rId22"/>
    <p:sldId id="283" r:id="rId23"/>
    <p:sldId id="284" r:id="rId24"/>
    <p:sldId id="393" r:id="rId25"/>
    <p:sldId id="290" r:id="rId26"/>
    <p:sldId id="395" r:id="rId27"/>
    <p:sldId id="400" r:id="rId28"/>
    <p:sldId id="401" r:id="rId29"/>
    <p:sldId id="402" r:id="rId30"/>
    <p:sldId id="292" r:id="rId31"/>
    <p:sldId id="286" r:id="rId32"/>
    <p:sldId id="397" r:id="rId33"/>
    <p:sldId id="396" r:id="rId34"/>
    <p:sldId id="293" r:id="rId35"/>
    <p:sldId id="398" r:id="rId36"/>
    <p:sldId id="399" r:id="rId37"/>
    <p:sldId id="383"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3CC"/>
    <a:srgbClr val="003366"/>
    <a:srgbClr val="0070C0"/>
    <a:srgbClr val="4472C4"/>
    <a:srgbClr val="2E4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8" autoAdjust="0"/>
    <p:restoredTop sz="70980" autoAdjust="0"/>
  </p:normalViewPr>
  <p:slideViewPr>
    <p:cSldViewPr snapToGrid="0">
      <p:cViewPr varScale="1">
        <p:scale>
          <a:sx n="110" d="100"/>
          <a:sy n="110" d="100"/>
        </p:scale>
        <p:origin x="456" y="126"/>
      </p:cViewPr>
      <p:guideLst>
        <p:guide orient="horz" pos="2183"/>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8A6B3-B28F-4EA9-A693-331C21EB272B}" type="datetimeFigureOut">
              <a:rPr lang="zh-CN" altLang="en-US" smtClean="0"/>
              <a:t>2023-02-19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43F37-2748-4905-A8B9-FDF00943D166}" type="slidenum">
              <a:rPr lang="zh-CN" altLang="en-US" smtClean="0"/>
              <a:t>‹#›</a:t>
            </a:fld>
            <a:endParaRPr lang="zh-CN" altLang="en-US"/>
          </a:p>
        </p:txBody>
      </p:sp>
    </p:spTree>
    <p:extLst>
      <p:ext uri="{BB962C8B-B14F-4D97-AF65-F5344CB8AC3E}">
        <p14:creationId xmlns:p14="http://schemas.microsoft.com/office/powerpoint/2010/main" val="23772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801E89-30CB-4747-A8F4-3B3D441BB666}" type="slidenum">
              <a:rPr lang="zh-CN" altLang="en-US" smtClean="0"/>
              <a:pPr>
                <a:spcBef>
                  <a:spcPct val="0"/>
                </a:spcBef>
              </a:pPr>
              <a:t>6</a:t>
            </a:fld>
            <a:endParaRPr lang="zh-CN" altLang="en-US"/>
          </a:p>
        </p:txBody>
      </p:sp>
    </p:spTree>
    <p:extLst>
      <p:ext uri="{BB962C8B-B14F-4D97-AF65-F5344CB8AC3E}">
        <p14:creationId xmlns:p14="http://schemas.microsoft.com/office/powerpoint/2010/main" val="102864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24</a:t>
            </a:fld>
            <a:endParaRPr lang="zh-CN" altLang="en-US"/>
          </a:p>
        </p:txBody>
      </p:sp>
    </p:spTree>
    <p:extLst>
      <p:ext uri="{BB962C8B-B14F-4D97-AF65-F5344CB8AC3E}">
        <p14:creationId xmlns:p14="http://schemas.microsoft.com/office/powerpoint/2010/main" val="3408788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30</a:t>
            </a:fld>
            <a:endParaRPr lang="zh-CN" altLang="en-US"/>
          </a:p>
        </p:txBody>
      </p:sp>
    </p:spTree>
    <p:extLst>
      <p:ext uri="{BB962C8B-B14F-4D97-AF65-F5344CB8AC3E}">
        <p14:creationId xmlns:p14="http://schemas.microsoft.com/office/powerpoint/2010/main" val="2774186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https://en.wikipedia.org/wiki/Viral_entry</a:t>
            </a:r>
          </a:p>
          <a:p>
            <a:r>
              <a:rPr lang="en-US" altLang="zh-CN" sz="1200" b="0" i="0" kern="1200" dirty="0">
                <a:solidFill>
                  <a:schemeClr val="tx1"/>
                </a:solidFill>
                <a:effectLst/>
                <a:latin typeface="+mn-lt"/>
                <a:ea typeface="+mn-ea"/>
                <a:cs typeface="+mn-cs"/>
              </a:rPr>
              <a:t>Description from </a:t>
            </a:r>
            <a:r>
              <a:rPr lang="en-US" altLang="zh-CN" sz="1200" b="0" i="1" kern="1200" dirty="0">
                <a:solidFill>
                  <a:schemeClr val="tx1"/>
                </a:solidFill>
                <a:effectLst/>
                <a:latin typeface="+mn-lt"/>
                <a:ea typeface="+mn-ea"/>
                <a:cs typeface="+mn-cs"/>
              </a:rPr>
              <a:t>Scheme of Influenza A virus replication</a:t>
            </a:r>
            <a:r>
              <a:rPr lang="en-US" altLang="zh-CN" sz="1200" b="0" i="0" kern="1200" dirty="0">
                <a:solidFill>
                  <a:schemeClr val="tx1"/>
                </a:solidFill>
                <a:effectLst/>
                <a:latin typeface="+mn-lt"/>
                <a:ea typeface="+mn-ea"/>
                <a:cs typeface="+mn-cs"/>
              </a:rPr>
              <a:t> (NCBI): "A virion attaches to the host cell membrane via HA and enters the cytoplasm by receptor-mediated endocytosis (STEP 1), thereby forming an endosome. A cellular trypsin-like enzyme cleaves HA into products HA1 and HA2 (not shown). HA2 promotes fusion of the virus envelope and the endosome membranes. A minor virus envelope protein M2 acts as a ion channel thereby making the inside of the virion more acidic. As a result, the major envelope protein M1 dissociates from the nucleocapsid and </a:t>
            </a:r>
            <a:r>
              <a:rPr lang="en-US" altLang="zh-CN" sz="1200" b="0" i="0" kern="1200" dirty="0" err="1">
                <a:solidFill>
                  <a:schemeClr val="tx1"/>
                </a:solidFill>
                <a:effectLst/>
                <a:latin typeface="+mn-lt"/>
                <a:ea typeface="+mn-ea"/>
                <a:cs typeface="+mn-cs"/>
              </a:rPr>
              <a:t>vRNPs</a:t>
            </a:r>
            <a:r>
              <a:rPr lang="en-US" altLang="zh-CN" sz="1200" b="0" i="0" kern="1200" dirty="0">
                <a:solidFill>
                  <a:schemeClr val="tx1"/>
                </a:solidFill>
                <a:effectLst/>
                <a:latin typeface="+mn-lt"/>
                <a:ea typeface="+mn-ea"/>
                <a:cs typeface="+mn-cs"/>
              </a:rPr>
              <a:t> are translocated into the nucleus (STEP 2) via interaction between NP and cellular transport machinery. In the nucleus, the viral polymerase complexes transcribe (STEP 3a) and replicate (STEP 3b) the </a:t>
            </a:r>
            <a:r>
              <a:rPr lang="en-US" altLang="zh-CN" sz="1200" b="0" i="0" kern="1200" dirty="0" err="1">
                <a:solidFill>
                  <a:schemeClr val="tx1"/>
                </a:solidFill>
                <a:effectLst/>
                <a:latin typeface="+mn-lt"/>
                <a:ea typeface="+mn-ea"/>
                <a:cs typeface="+mn-cs"/>
              </a:rPr>
              <a:t>vRNAs</a:t>
            </a:r>
            <a:r>
              <a:rPr lang="en-US" altLang="zh-CN" sz="1200" b="0" i="0" kern="1200" dirty="0">
                <a:solidFill>
                  <a:schemeClr val="tx1"/>
                </a:solidFill>
                <a:effectLst/>
                <a:latin typeface="+mn-lt"/>
                <a:ea typeface="+mn-ea"/>
                <a:cs typeface="+mn-cs"/>
              </a:rPr>
              <a:t>. Newly synthesized mRNAs migrate to cytoplasm (STEP 4) where they are translated. Posttranslational processing of HA, NA, and M2 includes transportation via Golgi apparatus to the cell membrane (STEP 5b). NP, M1, NS1 (nonstructural regulatory protein - not shown) and NEP (nuclear export protein, a minor virion component - not shown) move to the nucleus (STEP 5a) where they bind freshly synthesized copies of </a:t>
            </a:r>
            <a:r>
              <a:rPr lang="en-US" altLang="zh-CN" sz="1200" b="0" i="0" kern="1200" dirty="0" err="1">
                <a:solidFill>
                  <a:schemeClr val="tx1"/>
                </a:solidFill>
                <a:effectLst/>
                <a:latin typeface="+mn-lt"/>
                <a:ea typeface="+mn-ea"/>
                <a:cs typeface="+mn-cs"/>
              </a:rPr>
              <a:t>vRNAs</a:t>
            </a:r>
            <a:r>
              <a:rPr lang="en-US" altLang="zh-CN" sz="1200" b="0" i="0" kern="1200" dirty="0">
                <a:solidFill>
                  <a:schemeClr val="tx1"/>
                </a:solidFill>
                <a:effectLst/>
                <a:latin typeface="+mn-lt"/>
                <a:ea typeface="+mn-ea"/>
                <a:cs typeface="+mn-cs"/>
              </a:rPr>
              <a:t>. The newly formed nucleocapsids migrate into the cytoplasm in a NEP-dependent process and eventually interact via M1 with a region of the cell membrane where HA, NA and M2 have been inserted (STEP 6). Then the newly synthesized virions bud from infected cell (STEP 7). NA destroys the sialic acid moiety of cellular receptors, thereby releasing the progeny virions."</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31</a:t>
            </a:fld>
            <a:endParaRPr lang="zh-CN" altLang="en-US"/>
          </a:p>
        </p:txBody>
      </p:sp>
    </p:spTree>
    <p:extLst>
      <p:ext uri="{BB962C8B-B14F-4D97-AF65-F5344CB8AC3E}">
        <p14:creationId xmlns:p14="http://schemas.microsoft.com/office/powerpoint/2010/main" val="28943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32</a:t>
            </a:fld>
            <a:endParaRPr lang="zh-CN" altLang="en-US"/>
          </a:p>
        </p:txBody>
      </p:sp>
    </p:spTree>
    <p:extLst>
      <p:ext uri="{BB962C8B-B14F-4D97-AF65-F5344CB8AC3E}">
        <p14:creationId xmlns:p14="http://schemas.microsoft.com/office/powerpoint/2010/main" val="3716356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图片来源：</a:t>
            </a:r>
            <a:r>
              <a:rPr lang="en-US" altLang="zh-CN" dirty="0"/>
              <a:t>http://en.wikipedia.org/wiki/Robert_Hooke</a:t>
            </a:r>
          </a:p>
          <a:p>
            <a:pPr eaLnBrk="1" hangingPunct="1">
              <a:spcBef>
                <a:spcPct val="0"/>
              </a:spcBef>
            </a:pPr>
            <a:r>
              <a:rPr lang="en-US" altLang="zh-CN" dirty="0"/>
              <a:t>1665</a:t>
            </a:r>
            <a:r>
              <a:rPr lang="zh-CN" altLang="en-US" dirty="0"/>
              <a:t>年，英国的物理学家胡克用自己设计并制造的显微镜观察栎树软木塞切片时发现其中有许多小室， 状如蜂窝， 称为</a:t>
            </a:r>
            <a:r>
              <a:rPr lang="en-US" altLang="zh-CN" dirty="0"/>
              <a:t>"</a:t>
            </a:r>
            <a:r>
              <a:rPr lang="en-US" altLang="zh-CN" dirty="0" err="1"/>
              <a:t>cella</a:t>
            </a:r>
            <a:r>
              <a:rPr lang="en-US" altLang="zh-CN" dirty="0"/>
              <a:t>"</a:t>
            </a:r>
            <a:r>
              <a:rPr lang="zh-CN" altLang="en-US" dirty="0"/>
              <a:t>，这是人类第一次发现细胞，不过，胡克发现的只是死的细胞壁</a:t>
            </a:r>
            <a:r>
              <a:rPr lang="en-US" altLang="zh-CN" dirty="0"/>
              <a:t>(</a:t>
            </a:r>
            <a:r>
              <a:rPr lang="zh-CN" altLang="en-US" dirty="0"/>
              <a:t>图</a:t>
            </a:r>
            <a:r>
              <a:rPr lang="en-US" altLang="zh-CN" dirty="0"/>
              <a:t>1-1)</a:t>
            </a:r>
            <a:r>
              <a:rPr lang="zh-CN" altLang="en-US" dirty="0"/>
              <a:t>。胡克的发现对细胞学的建立和发展具有开创性的意义，其后，生物学家就用</a:t>
            </a:r>
            <a:r>
              <a:rPr lang="en-US" altLang="zh-CN" dirty="0"/>
              <a:t>"cell"</a:t>
            </a:r>
            <a:r>
              <a:rPr lang="zh-CN" altLang="en-US" dirty="0"/>
              <a:t>一词来描述生物体的基本结构。</a:t>
            </a:r>
            <a:endParaRPr lang="en-US" altLang="zh-CN" dirty="0"/>
          </a:p>
          <a:p>
            <a:pPr eaLnBrk="1" hangingPunct="1">
              <a:spcBef>
                <a:spcPct val="0"/>
              </a:spcBef>
            </a:pPr>
            <a:r>
              <a:rPr lang="zh-CN" altLang="en-US" dirty="0"/>
              <a:t>胡克当时的目的只是想弄清楚为什么软木塞吸水后能够膨胀，并且能够堵塞住暖水瓶中的气体溢出而保温。</a:t>
            </a:r>
          </a:p>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7</a:t>
            </a:fld>
            <a:endParaRPr lang="zh-CN" altLang="en-US"/>
          </a:p>
        </p:txBody>
      </p:sp>
    </p:spTree>
    <p:extLst>
      <p:ext uri="{BB962C8B-B14F-4D97-AF65-F5344CB8AC3E}">
        <p14:creationId xmlns:p14="http://schemas.microsoft.com/office/powerpoint/2010/main" val="2698653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图片来源：</a:t>
            </a:r>
            <a:r>
              <a:rPr lang="en-US" altLang="zh-CN" dirty="0"/>
              <a:t>http://en.wikipedia.org/wiki/Anton_van_Leeuwenhoek</a:t>
            </a:r>
          </a:p>
          <a:p>
            <a:pPr eaLnBrk="1" hangingPunct="1">
              <a:spcBef>
                <a:spcPct val="0"/>
              </a:spcBef>
            </a:pPr>
            <a:r>
              <a:rPr lang="zh-CN" altLang="en-US" dirty="0"/>
              <a:t> </a:t>
            </a:r>
            <a:r>
              <a:rPr lang="en-US" altLang="zh-CN" dirty="0"/>
              <a:t>1674</a:t>
            </a:r>
            <a:r>
              <a:rPr lang="zh-CN" altLang="en-US" dirty="0"/>
              <a:t>年，荷兰布商列文虎克</a:t>
            </a:r>
            <a:r>
              <a:rPr lang="en-US" altLang="zh-CN" dirty="0"/>
              <a:t>(Anton van Leeuwenhoek)</a:t>
            </a:r>
            <a:r>
              <a:rPr lang="zh-CN" altLang="en-US" dirty="0"/>
              <a:t>为了检查布的质量，亲自磨制透镜，装配了高倍显微镜</a:t>
            </a:r>
            <a:r>
              <a:rPr lang="en-US" altLang="zh-CN" dirty="0"/>
              <a:t>(300</a:t>
            </a:r>
            <a:r>
              <a:rPr lang="zh-CN" altLang="en-US" dirty="0"/>
              <a:t>倍左右</a:t>
            </a:r>
            <a:r>
              <a:rPr lang="en-US" altLang="zh-CN" dirty="0"/>
              <a:t>)</a:t>
            </a:r>
            <a:r>
              <a:rPr lang="zh-CN" altLang="en-US" dirty="0"/>
              <a:t>，并观察到了血细胞、池塘水滴中的原生动物、人类和哺乳类动物的精子，这是人类第一次观察到完整的活细胞。列文虎克把他的观察结果写信报告给了英国皇家学会，得到英国皇家学会的充分肯定，并很快成为世界知名人士。</a:t>
            </a:r>
          </a:p>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8</a:t>
            </a:fld>
            <a:endParaRPr lang="zh-CN" altLang="en-US"/>
          </a:p>
        </p:txBody>
      </p:sp>
    </p:spTree>
    <p:extLst>
      <p:ext uri="{BB962C8B-B14F-4D97-AF65-F5344CB8AC3E}">
        <p14:creationId xmlns:p14="http://schemas.microsoft.com/office/powerpoint/2010/main" val="4192047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图片来源：</a:t>
            </a:r>
            <a:r>
              <a:rPr lang="en-US" altLang="zh-CN" dirty="0"/>
              <a:t>http://en.wikipedia.org/wiki/Matthias_Jacob_Schleiden</a:t>
            </a:r>
          </a:p>
          <a:p>
            <a:pPr eaLnBrk="1" hangingPunct="1">
              <a:spcBef>
                <a:spcPct val="0"/>
              </a:spcBef>
            </a:pPr>
            <a:r>
              <a:rPr lang="en-US" altLang="zh-CN" dirty="0"/>
              <a:t>          http://www.nndb.com/people/357/000096069/</a:t>
            </a:r>
          </a:p>
          <a:p>
            <a:pPr eaLnBrk="1" hangingPunct="1">
              <a:spcBef>
                <a:spcPct val="0"/>
              </a:spcBef>
            </a:pPr>
            <a:r>
              <a:rPr lang="en-US" altLang="zh-CN" dirty="0"/>
              <a:t>          http://en.wikipedia.org/wiki/Rudolf_Virchow</a:t>
            </a:r>
          </a:p>
          <a:p>
            <a:pPr eaLnBrk="1" hangingPunct="1">
              <a:spcBef>
                <a:spcPct val="0"/>
              </a:spcBef>
            </a:pPr>
            <a:r>
              <a:rPr lang="zh-CN" altLang="en-US" dirty="0"/>
              <a:t>■ </a:t>
            </a:r>
            <a:r>
              <a:rPr lang="en-US" altLang="zh-CN" dirty="0"/>
              <a:t>1838</a:t>
            </a:r>
            <a:r>
              <a:rPr lang="zh-CN" altLang="en-US" dirty="0"/>
              <a:t>年， 德国植物学家施来登</a:t>
            </a:r>
            <a:r>
              <a:rPr lang="en-US" altLang="zh-CN" dirty="0"/>
              <a:t>(Mathias Schleiden)</a:t>
            </a:r>
            <a:r>
              <a:rPr lang="zh-CN" altLang="en-US" dirty="0"/>
              <a:t>提出</a:t>
            </a:r>
            <a:r>
              <a:rPr lang="en-US" altLang="zh-CN" dirty="0"/>
              <a:t>: </a:t>
            </a:r>
            <a:r>
              <a:rPr lang="zh-CN" altLang="en-US" dirty="0"/>
              <a:t>尽管植物的不同组织在结构上有着很大的差异，但是植物是由细胞构成的，植物的胚是由单个细胞产生的。</a:t>
            </a:r>
          </a:p>
          <a:p>
            <a:pPr eaLnBrk="1" hangingPunct="1">
              <a:spcBef>
                <a:spcPct val="0"/>
              </a:spcBef>
            </a:pPr>
            <a:endParaRPr lang="zh-CN" altLang="en-US" dirty="0"/>
          </a:p>
          <a:p>
            <a:pPr eaLnBrk="1" hangingPunct="1">
              <a:spcBef>
                <a:spcPct val="0"/>
              </a:spcBef>
            </a:pPr>
            <a:r>
              <a:rPr lang="zh-CN" altLang="en-US" dirty="0"/>
              <a:t>■ </a:t>
            </a:r>
            <a:r>
              <a:rPr lang="en-US" altLang="zh-CN" dirty="0"/>
              <a:t>1839</a:t>
            </a:r>
            <a:r>
              <a:rPr lang="zh-CN" altLang="en-US" dirty="0"/>
              <a:t>年， 德国动物学家施旺</a:t>
            </a:r>
            <a:r>
              <a:rPr lang="en-US" altLang="zh-CN" dirty="0"/>
              <a:t>(Theodor Schwann)</a:t>
            </a:r>
            <a:r>
              <a:rPr lang="zh-CN" altLang="en-US" dirty="0"/>
              <a:t>提出了细胞学说的两条最重要的基本原理∶①地球上的生物都是由细胞构成的</a:t>
            </a:r>
            <a:r>
              <a:rPr lang="en-US" altLang="zh-CN" dirty="0"/>
              <a:t>; ②</a:t>
            </a:r>
            <a:r>
              <a:rPr lang="zh-CN" altLang="en-US" dirty="0"/>
              <a:t>所有的生活细胞在结构上都是类似的。</a:t>
            </a:r>
          </a:p>
          <a:p>
            <a:pPr eaLnBrk="1" hangingPunct="1">
              <a:spcBef>
                <a:spcPct val="0"/>
              </a:spcBef>
            </a:pPr>
            <a:endParaRPr lang="zh-CN" altLang="en-US" dirty="0"/>
          </a:p>
          <a:p>
            <a:pPr eaLnBrk="1" hangingPunct="1">
              <a:spcBef>
                <a:spcPct val="0"/>
              </a:spcBef>
            </a:pPr>
            <a:r>
              <a:rPr lang="zh-CN" altLang="en-US" dirty="0"/>
              <a:t>■ </a:t>
            </a:r>
            <a:r>
              <a:rPr lang="en-US" altLang="zh-CN" dirty="0"/>
              <a:t>1855</a:t>
            </a:r>
            <a:r>
              <a:rPr lang="zh-CN" altLang="en-US" dirty="0"/>
              <a:t>年，德国医生和病理学家魏尔肖</a:t>
            </a:r>
            <a:r>
              <a:rPr lang="en-US" altLang="zh-CN" dirty="0"/>
              <a:t>(Rudolf Virchow)</a:t>
            </a:r>
            <a:r>
              <a:rPr lang="zh-CN" altLang="en-US" dirty="0"/>
              <a:t>补充了细胞学说的第三条原理</a:t>
            </a:r>
            <a:r>
              <a:rPr lang="en-US" altLang="zh-CN" dirty="0"/>
              <a:t>: </a:t>
            </a:r>
            <a:r>
              <a:rPr lang="zh-CN" altLang="en-US" dirty="0"/>
              <a:t>所有的细胞都是来自于已有细胞的分裂，即细胞来自于细胞。</a:t>
            </a:r>
          </a:p>
          <a:p>
            <a:pPr eaLnBrk="1" hangingPunct="1">
              <a:spcBef>
                <a:spcPct val="0"/>
              </a:spcBef>
            </a:pPr>
            <a:endParaRPr lang="zh-CN" altLang="en-US" dirty="0"/>
          </a:p>
          <a:p>
            <a:pPr eaLnBrk="1" hangingPunct="1">
              <a:spcBef>
                <a:spcPct val="0"/>
              </a:spcBef>
            </a:pPr>
            <a:r>
              <a:rPr lang="zh-CN" altLang="en-US" dirty="0"/>
              <a:t>细胞学说的创立大大推进了人类对生命自然界的认识， 有力地促进了生命科学的进步。恩格斯对细胞学说给予极高的评价，把它与进化论和能量守恒定律并列为</a:t>
            </a:r>
            <a:r>
              <a:rPr lang="en-US" altLang="zh-CN" dirty="0"/>
              <a:t>19</a:t>
            </a:r>
            <a:r>
              <a:rPr lang="zh-CN" altLang="en-US" dirty="0"/>
              <a:t>世纪的三大发明。因为细胞学说的提出解决了生命的共同起源， 即生命的同一性问题。</a:t>
            </a:r>
          </a:p>
          <a:p>
            <a:pPr eaLnBrk="1" hangingPunct="1">
              <a:spcBef>
                <a:spcPct val="0"/>
              </a:spcBef>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10</a:t>
            </a:fld>
            <a:endParaRPr lang="zh-CN" altLang="en-US"/>
          </a:p>
        </p:txBody>
      </p:sp>
    </p:spTree>
    <p:extLst>
      <p:ext uri="{BB962C8B-B14F-4D97-AF65-F5344CB8AC3E}">
        <p14:creationId xmlns:p14="http://schemas.microsoft.com/office/powerpoint/2010/main" val="422599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CN" dirty="0"/>
              <a:t>"The key to every biological problem must finally be sought in the cell," wrote the great classical cell biologist, E.B. Wilson, in 1925. Yet at the time Wilson wrote, the world inside the cell was largely inaccessible. The primary instrument of investigation for classical cell biologists--the light microscope--was physically incapable of resolving a cell's fine interior details.</a:t>
            </a:r>
          </a:p>
          <a:p>
            <a:pPr eaLnBrk="1" hangingPunct="1">
              <a:spcBef>
                <a:spcPct val="0"/>
              </a:spcBef>
            </a:pPr>
            <a:endParaRPr lang="en-US" altLang="zh-CN" dirty="0"/>
          </a:p>
          <a:p>
            <a:pPr eaLnBrk="1" hangingPunct="1">
              <a:spcBef>
                <a:spcPct val="0"/>
              </a:spcBef>
            </a:pPr>
            <a:r>
              <a:rPr lang="en-US" altLang="zh-CN" i="1" dirty="0"/>
              <a:t>"Long ago it became evident that the key to every biological problem must finally be sought in the cell; for every living organism is, or at some time has been, a cell.“  </a:t>
            </a:r>
            <a:r>
              <a:rPr lang="en-US" altLang="zh-CN" b="1" i="1" dirty="0"/>
              <a:t>E.B. Wilson (1925) The Cell in Development and Heredity 3rd edition   Macmillan Inc.</a:t>
            </a:r>
          </a:p>
          <a:p>
            <a:pPr eaLnBrk="1" hangingPunct="1">
              <a:spcBef>
                <a:spcPct val="0"/>
              </a:spcBef>
            </a:pPr>
            <a:endParaRPr lang="en-US" altLang="zh-CN" b="1" i="1" dirty="0"/>
          </a:p>
          <a:p>
            <a:pPr eaLnBrk="1" hangingPunct="1">
              <a:spcBef>
                <a:spcPct val="0"/>
              </a:spcBef>
            </a:pPr>
            <a:r>
              <a:rPr lang="en-US" altLang="zh-CN" dirty="0"/>
              <a:t>Edmund Beecher Wilson (19 October 1856 – 3 March 1939) was a pioneering American zoologist and geneticist. He wrote one of the most famous textbooks in the history of modern biology, The Cell in Development and Inheritance.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15</a:t>
            </a:fld>
            <a:endParaRPr lang="zh-CN" altLang="en-US"/>
          </a:p>
        </p:txBody>
      </p:sp>
    </p:spTree>
    <p:extLst>
      <p:ext uri="{BB962C8B-B14F-4D97-AF65-F5344CB8AC3E}">
        <p14:creationId xmlns:p14="http://schemas.microsoft.com/office/powerpoint/2010/main" val="2572682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676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https://www.pinterest.com/pin/200199145914019142/</a:t>
            </a:r>
          </a:p>
          <a:p>
            <a:r>
              <a:rPr lang="zh-CN" altLang="en-US" dirty="0"/>
              <a:t>生命的层次</a:t>
            </a:r>
          </a:p>
        </p:txBody>
      </p:sp>
      <p:sp>
        <p:nvSpPr>
          <p:cNvPr id="4" name="灯片编号占位符 3"/>
          <p:cNvSpPr>
            <a:spLocks noGrp="1"/>
          </p:cNvSpPr>
          <p:nvPr>
            <p:ph type="sldNum" sz="quarter" idx="5"/>
          </p:nvPr>
        </p:nvSpPr>
        <p:spPr/>
        <p:txBody>
          <a:bodyPr/>
          <a:lstStyle/>
          <a:p>
            <a:fld id="{90D43F37-2748-4905-A8B9-FDF00943D166}" type="slidenum">
              <a:rPr lang="zh-CN" altLang="en-US" smtClean="0"/>
              <a:t>17</a:t>
            </a:fld>
            <a:endParaRPr lang="zh-CN" altLang="en-US"/>
          </a:p>
        </p:txBody>
      </p:sp>
    </p:spTree>
    <p:extLst>
      <p:ext uri="{BB962C8B-B14F-4D97-AF65-F5344CB8AC3E}">
        <p14:creationId xmlns:p14="http://schemas.microsoft.com/office/powerpoint/2010/main" val="1397997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图片来源：</a:t>
            </a:r>
            <a:r>
              <a:rPr lang="en-US" altLang="zh-CN" dirty="0"/>
              <a:t>http://en.wikipedia.org/wiki/Cell_division</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18</a:t>
            </a:fld>
            <a:endParaRPr lang="zh-CN" altLang="en-US"/>
          </a:p>
        </p:txBody>
      </p:sp>
    </p:spTree>
    <p:extLst>
      <p:ext uri="{BB962C8B-B14F-4D97-AF65-F5344CB8AC3E}">
        <p14:creationId xmlns:p14="http://schemas.microsoft.com/office/powerpoint/2010/main" val="1634747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https://www.std-gov.org/blog/mycoplasma-all-you-need-to-know/</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21</a:t>
            </a:fld>
            <a:endParaRPr lang="zh-CN" altLang="en-US"/>
          </a:p>
        </p:txBody>
      </p:sp>
    </p:spTree>
    <p:extLst>
      <p:ext uri="{BB962C8B-B14F-4D97-AF65-F5344CB8AC3E}">
        <p14:creationId xmlns:p14="http://schemas.microsoft.com/office/powerpoint/2010/main" val="378455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1826-1DBB-41AD-AE7E-FE87E43686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F059D67-D9FF-4B7D-B066-134CF6638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5769805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3B5B8-B016-4CAB-B5B6-1B15E3396F5E}"/>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AC0B4C8-66A6-4E1D-A84B-72A3155ACA2D}"/>
              </a:ext>
            </a:extLst>
          </p:cNvPr>
          <p:cNvSpPr>
            <a:spLocks noGrp="1"/>
          </p:cNvSpPr>
          <p:nvPr>
            <p:ph idx="1"/>
          </p:nvPr>
        </p:nvSpPr>
        <p:spPr/>
        <p:txBody>
          <a:bodyPr/>
          <a:lstStyle>
            <a:lvl3pPr>
              <a:defRPr sz="1800"/>
            </a:lvl3pPr>
            <a:lvl5pPr>
              <a:defRPr sz="1400"/>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A84F043-5B2E-4F6C-83D7-AFB339115093}"/>
              </a:ext>
            </a:extLst>
          </p:cNvPr>
          <p:cNvSpPr>
            <a:spLocks noGrp="1"/>
          </p:cNvSpPr>
          <p:nvPr>
            <p:ph type="dt" sz="half" idx="10"/>
          </p:nvPr>
        </p:nvSpPr>
        <p:spPr>
          <a:xfrm>
            <a:off x="838200" y="6356350"/>
            <a:ext cx="2743200" cy="365125"/>
          </a:xfrm>
          <a:prstGeom prst="rect">
            <a:avLst/>
          </a:prstGeom>
        </p:spPr>
        <p:txBody>
          <a:bodyPr/>
          <a:lstStyle/>
          <a:p>
            <a:fld id="{5429C27E-43E5-4BAD-8D40-9A1B48C1B5A3}" type="datetimeFigureOut">
              <a:rPr lang="zh-CN" altLang="en-US" smtClean="0"/>
              <a:t>2023-02-19</a:t>
            </a:fld>
            <a:endParaRPr lang="zh-CN" altLang="en-US"/>
          </a:p>
        </p:txBody>
      </p:sp>
      <p:sp>
        <p:nvSpPr>
          <p:cNvPr id="5" name="页脚占位符 4">
            <a:extLst>
              <a:ext uri="{FF2B5EF4-FFF2-40B4-BE49-F238E27FC236}">
                <a16:creationId xmlns:a16="http://schemas.microsoft.com/office/drawing/2014/main" id="{67DDFA01-B5D5-49BB-B43C-5B2D2DD4C0A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65F137-F334-4AAC-AE48-80FD21C0239B}"/>
              </a:ext>
            </a:extLst>
          </p:cNvPr>
          <p:cNvSpPr>
            <a:spLocks noGrp="1"/>
          </p:cNvSpPr>
          <p:nvPr>
            <p:ph type="sldNum" sz="quarter" idx="12"/>
          </p:nvPr>
        </p:nvSpPr>
        <p:spPr>
          <a:xfrm>
            <a:off x="8610600" y="6356350"/>
            <a:ext cx="2743200" cy="365125"/>
          </a:xfrm>
          <a:prstGeom prst="rect">
            <a:avLst/>
          </a:prstGeom>
        </p:spPr>
        <p:txBody>
          <a:bodyPr/>
          <a:lstStyle/>
          <a:p>
            <a:fld id="{9FC85E21-9AC7-4874-B7FF-EA1E4E983464}" type="slidenum">
              <a:rPr lang="zh-CN" altLang="en-US" smtClean="0"/>
              <a:t>‹#›</a:t>
            </a:fld>
            <a:endParaRPr lang="zh-CN" altLang="en-US"/>
          </a:p>
        </p:txBody>
      </p:sp>
    </p:spTree>
    <p:extLst>
      <p:ext uri="{BB962C8B-B14F-4D97-AF65-F5344CB8AC3E}">
        <p14:creationId xmlns:p14="http://schemas.microsoft.com/office/powerpoint/2010/main" val="79428895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10C78-72EC-4A5B-8448-F5BFA6D3C7D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1956904"/>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51368"/>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67E7FB-01A2-4741-8C38-8960FBAC50A1}"/>
              </a:ext>
            </a:extLst>
          </p:cNvPr>
          <p:cNvSpPr>
            <a:spLocks noGrp="1"/>
          </p:cNvSpPr>
          <p:nvPr>
            <p:ph type="title"/>
          </p:nvPr>
        </p:nvSpPr>
        <p:spPr>
          <a:xfrm>
            <a:off x="824366" y="203196"/>
            <a:ext cx="11062834"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C3F7B24-7889-4FB4-8A5C-21D9663CB589}"/>
              </a:ext>
            </a:extLst>
          </p:cNvPr>
          <p:cNvSpPr>
            <a:spLocks noGrp="1"/>
          </p:cNvSpPr>
          <p:nvPr>
            <p:ph type="body" idx="1"/>
          </p:nvPr>
        </p:nvSpPr>
        <p:spPr>
          <a:xfrm>
            <a:off x="824366" y="1219200"/>
            <a:ext cx="11062834" cy="54356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a:extLst>
              <a:ext uri="{FF2B5EF4-FFF2-40B4-BE49-F238E27FC236}">
                <a16:creationId xmlns:a16="http://schemas.microsoft.com/office/drawing/2014/main" id="{1E647F37-8040-4BA9-BEFE-044E6244E710}"/>
              </a:ext>
            </a:extLst>
          </p:cNvPr>
          <p:cNvSpPr/>
          <p:nvPr userDrawn="1"/>
        </p:nvSpPr>
        <p:spPr>
          <a:xfrm>
            <a:off x="0" y="203196"/>
            <a:ext cx="396000" cy="72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9E1C936-65D7-4CA3-9FB6-D947B2F35EC1}"/>
              </a:ext>
            </a:extLst>
          </p:cNvPr>
          <p:cNvSpPr/>
          <p:nvPr userDrawn="1"/>
        </p:nvSpPr>
        <p:spPr>
          <a:xfrm>
            <a:off x="440356" y="203196"/>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11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ransition spd="slow">
    <p:wipe dir="r"/>
  </p:transition>
  <p:txStyles>
    <p:title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book.jd.com/writer/%E9%99%88%E5%BB%BA%E5%9B%BD_1.html" TargetMode="External"/><Relationship Id="rId3" Type="http://schemas.openxmlformats.org/officeDocument/2006/relationships/image" Target="../media/image4.png"/><Relationship Id="rId7" Type="http://schemas.openxmlformats.org/officeDocument/2006/relationships/hyperlink" Target="https://book.jd.com/writer/%E5%BC%A0%E4%BC%A0%E8%8C%82_1.html"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book.jd.com/writer/%E7%8E%8B%E5%96%9C%E5%BF%A0_1.html" TargetMode="External"/><Relationship Id="rId5" Type="http://schemas.openxmlformats.org/officeDocument/2006/relationships/hyperlink" Target="https://book.jd.com/writer/%E4%B8%81%E6%98%8E%E5%AD%9D_1.html"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27479" y="778705"/>
            <a:ext cx="11233151" cy="973138"/>
          </a:xfrm>
          <a:solidFill>
            <a:schemeClr val="bg1">
              <a:lumMod val="95000"/>
            </a:schemeClr>
          </a:solidFill>
          <a:effectLst>
            <a:outerShdw blurRad="50800" dist="38100" dir="5400000" algn="t" rotWithShape="0">
              <a:prstClr val="black">
                <a:alpha val="40000"/>
              </a:prstClr>
            </a:outerShdw>
          </a:effectLst>
        </p:spPr>
        <p:txBody>
          <a:bodyPr>
            <a:noAutofit/>
          </a:bodyPr>
          <a:lstStyle/>
          <a:p>
            <a:pPr eaLnBrk="1" hangingPunct="1"/>
            <a:r>
              <a:rPr lang="zh-CN" altLang="en-US" sz="4000" dirty="0">
                <a:solidFill>
                  <a:srgbClr val="0000FF"/>
                </a:solidFill>
                <a:latin typeface="微软雅黑" panose="020B0503020204020204" pitchFamily="34" charset="-122"/>
                <a:cs typeface="Times New Roman" pitchFamily="18" charset="0"/>
              </a:rPr>
              <a:t>细胞生物学</a:t>
            </a:r>
            <a:endParaRPr lang="en-US" altLang="zh-CN" sz="4000" b="1" dirty="0">
              <a:solidFill>
                <a:srgbClr val="0000FF"/>
              </a:solidFill>
              <a:latin typeface="微软雅黑" panose="020B0503020204020204" pitchFamily="34" charset="-122"/>
              <a:ea typeface="微软雅黑" panose="020B0503020204020204" pitchFamily="34" charset="-122"/>
              <a:cs typeface="Times New Roman" pitchFamily="18" charset="0"/>
            </a:endParaRPr>
          </a:p>
        </p:txBody>
      </p:sp>
      <p:sp>
        <p:nvSpPr>
          <p:cNvPr id="2052" name="TextBox 2"/>
          <p:cNvSpPr txBox="1">
            <a:spLocks noChangeArrowheads="1"/>
          </p:cNvSpPr>
          <p:nvPr/>
        </p:nvSpPr>
        <p:spPr bwMode="auto">
          <a:xfrm>
            <a:off x="3966859" y="1991658"/>
            <a:ext cx="47989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2800" b="1" dirty="0">
                <a:solidFill>
                  <a:prstClr val="black"/>
                </a:solidFill>
                <a:latin typeface="微软雅黑" panose="020B0503020204020204" pitchFamily="34" charset="-122"/>
                <a:ea typeface="微软雅黑" panose="020B0503020204020204" pitchFamily="34" charset="-122"/>
                <a:cs typeface="Times New Roman" pitchFamily="18" charset="0"/>
              </a:rPr>
              <a:t>授课老师：雷曹琦   </a:t>
            </a:r>
            <a:endParaRPr lang="en-US" altLang="zh-CN" sz="2800" b="1"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
        <p:nvSpPr>
          <p:cNvPr id="2053" name="AutoShape 2" descr="data:image/jpeg;base64,/9j/4AAQSkZJRgABAQAAAQABAAD/2wCEAAkGBhQQERUUEhQUFRQWGRYVFBgVFRcZHRgWFxQYGhUVGBoYHCYeGBojGhUYHy8gJCcpLSwsGB4xNTAqNSYrLCkBCQoKDgwOGg8PGiwlHyUsLCwsLywtLCksLCwsKSwsKSwtLSwsKSkpKSwsLCosLDAsLCwsLCwsLCwsLCksLCwsLP/AABEIAOwA1QMBIgACEQEDEQH/xAAcAAEAAQUBAQAAAAAAAAAAAAAABwEDBAUGCAL/xABJEAACAQMBBQUFBQQIBAQHAAABAgMABBEhBRIxQVEGBxNhgRQiMnGRQlKhscEjYpLRCCQzQ1NygrIVNKLwc9Ph8RdUY2SjwtL/xAAbAQEAAwEBAQEAAAAAAAAAAAAAAQIDBAUGB//EADIRAAIBAgQEBQIEBwAAAAAAAAABAgMREiExQQQFUWETInGR8KHRMjOB4QYVIyVSscH/2gAMAwEAAhEDEQA/AJxpSlAW7hyqsRqQCQPMCuE7nBcSWj3NxI7G4kMih2JxjRmAPwgtnCjTAFd+a43u/HszXdg2ht5nkhH/ANtOS8RGeIBLL81oDA7yux17tCSIW8ieAFIeNpXjAfe/tDuA+Jppg8Maca1kdntbYqq4f261UftYgXZ0GdWjL5fAHmR1A4iVKpiq4c7lsWVjW9nu0UF/As9u4dG+qtzVhxVh0rZ1wPabYEmzZW2js5NfivLZdFnjGrOoA0lXU5HHXjwPYbF2xHeQRzwtvRyDeU/mCORByCPKrFTOpSlAKUpQClKUApSlAKUpQClKUApSlAKUpQClKUApSlAKUpQCuK7eI9nJFtOFSxgHh3aji9mzZcgdUbDj1867WviWIMpVgCpBBBGQQdCCOYxQFuxvUmjWSNgyOAysOBBGQav1F1ndt2duvAlJOzJ2LW7nX2dzlnjP7mcnyGvJqkW92vDBF4sssccWAd93AXXhgk4OeWONAZZqOdkzDZG1ns9FtL39tba6RznR4h0ViNB1KjnWwue+fZUZwboN5okjD6ha0neBtu02lYmeznjlmtGSYbp99F3gGYqfewDuseXu1DdlclK7sSkKVrdh7ZW5gikBUNIiuVBGhIBIx5HNbHNSQVpSlAKUpQClKUApSlAKUpQClKUApSlAKUpQClKUAqhpUYdpO3dzf3TbP2QQCulzdH4YtcEJ1OdM9eHDIAkm6vo4l3pHRF6uwUfUmrNntqCbHhTRSZ4bkiN/tJrlNld0lonv3W/ezHVpLli+vPdUnCjPzrZXndts6Vd02kK9GjXcZTyKsmCCKA1XejtuLwRYiIXF1de7DFnG5jhOxGqBSM58jyzVrsZ3VwW8SG6Ju5UzueJkxxg8oomO6oznXH04Vo+7HY2ZLq7eSSZjK9tBJMd5/AhYqPeOuugP+WpYgXCgeVAWRsqEDAijA6bi4/Kua7Td11leqf2QhlIIEsA3GGeoXRx1Brr6UB5Z2v2ObZ9y0M4IlGXSRWKiVCdJFwdPNeR+tbPYnau+sf8Al7l2Tj4U58RD5An3l9DUn99+xRLs83AwJLVlkU9VZgrp8iGB9KhqO6UkAcSM8D0HPhkZ4VxVsdOV4vI7KSjUjZom3sX3sQ3zLDOvs1ydFRmysn/hvwJ/dOvzrvK8sTQhxg/MEcQeRB5EVL/db3hNc/1O6bNyi5jc/wB/GOJ/8RRx68eta0a2PJ6mVWjgzWhJFKUroMBSlKAUpSgFKUoBSlKAUpSgFKUoBSlKA4fvg7UtYbNcxnE0xEMeM5G8DvMuOBCg4PUivju07JLs62ijx+1bEk55+IVzu/Jfh9D1rSd8ab99shGz4ZuNemd+P/v1qQIHw4J6/nQG2qhqtDQEc926blm8Z+OK4ukcdGE7HB9CKkOJsqD5Vwt3D7DtR2yPAvtwHXSK6VcLvdBKgwDzZQOdddZXOPdPp/KgM+rUtyqY3mVd47q5IGT0GeJ8quZqJO97u/v9pXts9sFMSrukl1Xwm38lyCckEY+EE6UB1ne5IF2NeZ/wwPrIgH51AngiOCIj7G6SfJtGP/Vn0qUu9btEjz2WzSd8NPA1103d4bsbebH3sdAOtR6LfdDRuMlS8bDl7rFSPlpXLXlsfRckpKr4sHq42Xz1sY1Wprl4GS4iJEsDCRCNOB95fkRnI6VWIbp3DxXhnmvJv0PnXzdSgKRqSQQFGpOn5dTyrijeM1Y5alNq8JLPT9T05sXai3VvFOnwyorjy3hnHpw9Kzq5TurGNkWef8If7jXV16544pSlAKUpQClKUApSlAKUpQClKUApSlAR333bNZrFLmNcyWk0c4x90HDZ544HTpXQ2F8txFHMnwyIsi/JgCPzrfXdqsqNG4DI6lWB5qwww9QajLYbnYsvsF02LZmZrGdvh3WJJt5GOiOOWTg586Aky1n3l8+dXTWnilKnI/8AetlBdhvI9P5UBDvY7u3vhtO8N8u9aTCRZSz7wn3mzEV1yGU4YNoVxgVmbI7fSxPcQzRS3MdvNJAk8e6zsqNgGRMgu2MZZePSu07bdsBaJ4UOHu5AREmfh/8ArSfdjXjrxxgcaj/Z1iII1jBLYzljxZics58ySTWVSph0NIQxHTQ97tmum9cA/da1mz+C/rWLtTvLuLhSllbtDn+/uVwAOqRZ3mPTOBWt3jWnka6myFC2ycN5iskh+Sj3V+ZJ+VZ+M2X8JIw+0eyt20coxaaJxcl2OXeRTlnfzIz9MDhX12qt92dZR8Fwqyrjhv7o3x04brfWtZ2UtxFfXkLO0g3VyXOS33s/xmur2LZLdWj2UpIktiFV+YAybeVevu6Ec8MK5azw2k/lz1OW8Q6NXEvb58yOMmt1ce8M9Dkgj5Eaisee2CoViX35CsScSS0h3VGTknjmtjeWjwSGKUbrjXTgy/fQniv4jga6Puk2F7bem6YHwLXIiJGjzsCCwPMIv4kVpSjifY+k5hxdGlQdaNsTVk9/vl+xMOwtmC1toYBwijSP57qgE+p1rPqlVzXefAClKUApSlAKUpQClKUApSlAKUpQClKUArF2js2K4jMc0aSRtxVwCD6GsqlAcSnd29vpY31xCg4RSgXEYHIKHwygdA1cz3k3u0bCO3Ed0jPcS+DlLdU3SRowLFiDWb3u96Muy5IoLZYzK6+K7OCQqb2FAHPJDa50x51p+0vac7W2NDfCPde0uo3nRSSAEYb5XPEYZT5a9Kgm25S1sVj3iMs7HMkjks7n7zM2Sf0rIqisCAQcgjIPUHUH6VWuC9ztQqjOACScAaknkANSfSq1zl1tJb+f2KBsp8VzIvARqRmNSOJYkLnzNWhBydkEm2ktWW9nx7iw3ZGBcTy7xOmI59ICfVE/ira3917LPDdZwoYQT8sxStgMf8j4bXzq32svkkQ2ECh5WCghfhgVSCHcj4SN3ReP64+3oTdCCxj/AGkl0yJka4RGBllONNACfr0revTTkor0Na+GlLyvRL3NltCA7elFpaAGGJgbi6I91BwKQn7TkZ8iPLWpe2NseKzgSCBQkcYwoH4k9STqT519bJ2VFawpDCgSNAFUAY4cz1J4k1H/AHwd5YsIjbW7D2uQakf3KH7Z6MRwHr0q1KnGlHCjhqVJVZXZa7yO+dbF2t7MLLcLpIzZ3Ij904+N/IaDnrpXA7B79r+GUG4KXEROXXdVGAP3CuBpyBzUbpqwG8MsQCWOmSfiY8h51vu0Wwra2jja3vorpjpKiI67h5FSw95eXI8NOlrvYvhgspanqnYW3Ir2COeBt6OQZB4EdVI5EHQithXmzub7wxs+49nmcC2nOpY4EUvBXJPBTwbpoeRr0Za30cozG6OOqMG/I1dGElZ2L9KZpQgUpSgFKUoBSlKAUpSgFKUoDA23t2CyhM1zII4xoWOeJ4AAaknoK5RO+zZJOPaSPnDMB9Slcz/SE2FcTQwzp71vBveKoON0sQFkx9ocuoz86gkmqt2NqdPHuSL337Rt7q7t7m2mjmR4TGdxgSrRuT7w4rkPpnoa7ruHto5tlTxOFdWmkWRTzVo1GD8xmvP27Uu/0dYpParlhnwREqt08QuCnruh/r51Cd2WnDDC3cz9rbDn2PvRuGez18C4Cl/BHJLgDUBSRhuBH4YUV9dMmY0tZgeDpMwU9DjdOPkCandkBGCMg6EHpXP3nd5s+VizWsYY6kpmPJ6nwyM+tVlSTzRmqjRCe3LebwpHvJ41UKxWCJtxZGA0VmbDMD0Fa7YngxqGivo4UeJElyQJQVJZgufhyWxnB4aVO8fdhswHPscRPVgzf7iazbXsTYxP4kdpbq44MIl05aaaVKg1oyVUad0QL2itTDYM0Q9mt2ICNIGEt4+RkIvxbm6d4yNjPDnVyPtJcWk9vdR28cRijZY4Zm9+VHUDSJBvIM4IY4GnGtt2n2qbu9ur4qGhssW1mrao1xvhS5HBgGJbzwvSuWOSSWYszHLMxyWPMkmuepUVN5GtOm5q7Ouve/i9MDj2RI5TosikuEHNtw8SOWuK4CK3jnZpXczyOd53c5JY8SRy9a2NY1xs5HOcbrfeU4NYyruas8vQ2VFRzWfqXUtlXgqj5AVcxWDmaPpKvlhWHpwartvtFHOAcN91hun6HjWLi9dTVSWmheeFTxAPoK+IrNUO9GDG3JoyUb6qQavUqqk1oyzinqjebL7ebQtj7l08q/cuAJB6No4+tdnsbvwAwL23ZOskH7RPmVOHX0zUYUrePETjrmYyoQemR6T2L2ht71N+2mSVeZRs4PRhxU/MVsa8uW0rwyCWCR4ZRweM49GHBx5GpQ7I98gZlh2iFjY4VbhdI2JOAHH90fP4fMV2U68Z5bnJUoyh6Ep0qgbNVrcxFKUoBSlKAUpSgIX/AKRguNy2I3vZct4mOHi5G5v48s4z51CFer+8vYEt9s2eCAjxGAZQce/uMG3MngTjAPXFeVJ4GjZkkVkdSQysCCpGhBB4VSR1UJaot16Y7kPB/wCExeEMNvP43UyhtSfTdx5YrzdabPlm3vCjeTcVnbcUndVRlmYjQAAVJvcJ2u8C6a0kbEdwN6PPKZRw/wBS59VHWkSa1pLLY9B0pSrnIK5rvF2/7Ds24mBw+5uR9fEk91SPkTn0rpaib+kTtEpZwQg/2s28fNY1J/NhQlK7sR72afe2LMOcVzE7Z+6WTX8fwrGAr57tLhGmltJc+HdxmP5OoJU/PG9jzAr7aF0JSQYdCUcfvLofQ8R5EV5ldZ3PSp5ZFKUpXMairVxarIMOoPzq7SpTtoQ1cwvZpI/7Nt4fdc/k386uQ7QVjukFH+6wwT8uR9KyatXFssgwwz06jzB5VfEn+Irha0LtXrSxlmJEMTykaHcGQP8AMxwq+prTTzSQA5y6YwG+0vTe6jzqR7HbJu1Sz2OQAqjxbhkYLEvAkBgC8rHy/mIko04upN+Vb7FXUtkc+3ZS9A/5V/SSAn6CT8q113ZSRg+NDKg4HxImA+Wcbp+tdtJ3Z3cR8QXkt2dd+J5ZYN7P+G6SEKfIjHyrO2JbJK4givLyxu//AJe93Zw/PMbNjxBj7r50OlV4avw3FfkzTfTNP2eZk6zjqjB7t+3U1mBHcLI1gCqrOytiAscKu8dXizgaZ3MjXFTUpzUb3/YvacyvA81k0UgKNII5Q4RhhiIySpbGce9pxqRLaHcRVzndAXJ8gB+levTxJWkcs8N7xLtUzWPLeYJVQWYchwHzJ0FUW2LfGc/ujQevNqnHssyMO7Po3OThPe8+Q9f0FXkB50CY4V9VKT3KtrYUpSrECtNtvsfZ3pBubeKUjgWXX6jWtzSgMGLYkKQmGONEiZShVFCjdIweHlXkO+t3s7mRFYrJbzMqsDqHikIDD1XNeyjXmrvv7Oey7SMqj9ndDxQcaeINJF+eQG/1VWRrSavZ7k8diO0y7RsorheLLiQfdkXRx9Rp5EVva8t92veO+yJWDKZLaQgyID7ysPtpk4z1HMAcK7Xb/wDSIJUrZW5U8nnIOB1CIePzNTdEOnJO1iV+0vaq32dCZbmQIvBRxZz91F4sfy515p7xO8KTa9yrFfDhjyIY85IzxZjzY4HDQYx5nGEV7tid5GZpWUb0kkjYjhj4ksfhjQanA6cDXOXCgOdxiyg4DEbuR1xyz0qL3LKKi11L8Fw0bq6HddGDKRyZTkH61JW33W6hi2hEPdkAjuBn4JR7qk+Wfd/gqMa6XsZ2qFo7RTjftJ/dmX7uRjxB8uY8uoFc9SGJHY8szOpWftvYrWrgZ34n1glzkOuMgEjQuB9Rg9cYFee1Y1TuKUpVSRSlZux9lG5lKltyJBvzyEgCOP5nQM2CB01PLBslchux9bH2DNeMRCoCDR5JMhB1AxrI3kNOpFb3u5un2ftGXZzKrCXMmY9QjKmd48wjKMYPwn51uLCCa+RY7H+qWS+6J9335FB19nU/CDr+0bjnIrquz/Za3sVIgT3m+ORzvSOTqSznU68uFeJzbmHDQpT4d+aT2Wz2bfVdF6Oxg3iZt6wttbAiu4tyeMOvFTwKtyZWGqsOorNq/aS4O6eB/OvkeDSdVJycXs1s9hLQ5jZPaSbZ0qW1+5lgkO7bXbYBDH4YbjkG5B+fOu+rm9v7FjuI3hlXejkGD5dCDyYHUHyrE7udsyPHLaXLb1xZuInbnJGRmGXXquh8x51+i8o5jOvi4ev+ZDXuuvzsclSFs1odfiq0rEk8ViQu6q9T7xPyHL1r3JSsUSuZTNisf20E4XL/AOXUep4VRdnj7ZLn946eg4VkKuOFV8z7fPnUnyrufKFjxwPLjVKu0q9itxSlKkgVzPeD2LTatm0JIWQe/C5+zIBpnH2TwPz8q6alAeR9odgdoQSGN7OctnAKIXVvNWXINdn2M7ibi4Ikvj7PFofDBBkYdDyj066+Veha5bvE7ZrsuzeXQytlIFOu9IRoSPurxPyxzqLI0dWTyuRX3vdoYbSIbIsFWONcNc7voVjJ4ls4ZiTnh51xPYrsDPtZpFiBEcSMzOeBfdJiiGdMs2PkMnpnXbJ2VPtG6EceZJ5mLMx6k5eRzyUZJJr1X2S7LxbOtUt4RooyzEDLufidvM/gMCo1LS8iw7vU8hvGVJDAhgSGBGCCDggjkQa+ak3vv7Em0ujdxr+wuCS+PsT8WB6BviHnvVGVUaszqpyxRudp2N7YxrH7FfDftXwEY5zEc6ajUKDqCNVrabe7NyWnvZ8S3OCsy40B4CQDh/nHunyqN66vsl3hS2I8OQeNb8ChOqjmEJ0x+6dKwqU8WhOcTIpW/ksrG8w1pcx2ztgmCcboGeQUkFTw+ElTyFfU3Yswjfubu2ii5sAxPyXfwM+h+Vcjps0xo55VLHdXGcFiScKiD4pHP2UHM8+AySK7bsn2QN2qGVStip31RshruT/HmXisfDdTPADlXx2Z7Ki9K4ieLZ6MrHxR+1vXQ5VpNNIgdcaeQ6SiFxw0HLHLyr5zm3NfAToUH5t307Lv/r10ybxvsFUAYAAA0AHLHKq0pXxZYUpSgMy496MN0/7NR7fbQ9k7Q2bDRbqFoJDyJDExn5hgo9akFG/ZH/vnUc949v8A1rZUg4reInoxU/8A619lwVX+40Km84Z+tn9kc8l5GiWqUpX3hyilKUApSlAK0XbbtEdn2M1yqb7RrlVPAksFGcchnNbe6uliRnkZURQWZmIAUDiSToBXmTt73p3O0ZZUSRo7QkokajG+gbRpOZJwDjlwoWjFydkb3s53+3cUv9cVJoWPvbi7jICeK8mA6H61NXZ3tlabQBNrOkhGrKMqwHUowDAeeK8g7tbLs/t2WxuY7iA4eMg45MufeRscVYaGqKRvKhlkeutrbVitYXmmcJHGpZmPIDkOpPAAak15d7bdrJttXoZUbGRHbQjUgE6cOLsdT9OVV7Tdtr7bUqRvkgsBFbwg7u9y04s2vE8PKpm7q+6tdmr7RchXu2GnMQqeKqebHm3oNMkzqZ28PN6mw7r+7xdlW+Xw11IAZmH2RxES+Q5nmdeldvSlWMm7mDtrY0V5BJBOu9HIMMPyIPIg6g+VeWe3HYibZVwYpcsjZMMoGki/o45r+hr1pWg7bbMtJ7ORb8qsAG8XYhTGR8Lq3Js8OvDBzioauXhNwdzyPWVsu28WeKM8HkjQ/wCp1H61YuigkdYmZ4wzbjMu6WUHRiuTunGuM1csrjwpEkH2GRx/pYN+lYyTtkdykpLImjtHsy3uJmW4jVoobZ5jjQ6sQpDDUbqxNj/N5Vs+7nsZbwWcErQxtM6+KXZQxHiaqoJ6KQK0+3L2NlM4dRBd20luHJACuQ7RZzwB3nXyIHWuq7utspdbOt2X7CLE4zwaMBT9cA+tfCcynWhwiUW1G6T9nl73+hpWwuZ0eKrSlfJlBSlKAUpSgK72mOVcZ2sX2jaeyrYcpWuX8lhXIOfQ/hXZVy3YKL27aNztHJMMYNpa6aMAQZZB1BYYB8z0r6T+HKEq3GKo9IK//EvnQxrO0bEkClKoDX6UcZWlKUApSlAQn/SM2tKotoFcCJ953QNqzKQF3h90ZPln5VCYz5VNXeJ3SbQvtpSTxPE8ThdwvIV3AFA3MYPME6cc9aybX+jpEbcCW6cXPEsigxjT4QjYLAHnkE+VVaub05qKINoTipIuu4LaSMQjW0i8mEjLn5hl0rq+73uMMEnj7RMchUgxQoSygj7TnA3vJeHXPCq4TV142yNx3K9ghZ2wupl/rM4yAwH7OLigHQkHJ+YHKpMqgFVrQ5G76ivl3ABJIAGpJ5Dqaqa8196PefLtCV4IGK2akqAunjbp+Nz93I0HTjUN2JjFydkSL2v79rW1LR2i+1SjILA7sSkafFxf/Tp51GcKbU7TXGCxMakbx1WGEHnj7TY5an5Vh93ndzLtabnHbIf2suP/AMcedC5+g4nofTWxtiw2cKwwII40GAB+JPUniTRZl5WhktTn+xndnabMjwqCWVhiSWRQS2moAOQi/uj8at7X7otmXLb7WwRjqTEzR5PUhTj1xXZUqTIjbb3ctZexTpbQnxvDPgszuxDr7ygbxwu8RunyNQv2B7ZvsqfJDNC+FnTmMZ99c/aU8ueo+XrA15I7w9ni32leRr8Ildh5B/fx/wBVc/EUIV6bp1FdPU2panozZG2IbuJZYHEkbcCOvQg6g+RrNridjd3DxWsF1s2XwLhoYmlicloZjuDe3xqUY54j8ONZY7bSW3u7StJrYg4MqKZoSPvB0yVHkRX59zD+HuIoScqKxx7ar1W/6fQ2hVT1OrpWv2b2htrn+wnhk8kkUn1Gcj1FbCvnJwlB2krPuailaja/a60tATPcRLjXd3gWPyRcsfpXNP2h2htX3NlwNBC3xXdwN3TmY11yfqflXocHyvieLf8ATjl1eS9/sVlOMdS92529LK67NsTm6n0dh/cRfbdjyJUHzA8yKkPs5sOOxtoreL4Il3QTxJ4sx8ySTWs7F9hYdmRsEzJNJrNM+ryHOdTyXXQfma6Wv0vlvL4cDR8OOb3fV/bocc54ncVhywOpLRnOeKsdD8j9k/hWZSu+UcREZWMa3vA+mqsOKniP5jzFZNWprYPxHDUHmPMGviMsuje8OR5/6h+oqE2vxEtJ6GRSqA0q5QYqtKUApXy7YBOvpVuO5DDp5HQ/SgL1KttIRwUn5EfqaqHP3T+H86A+jXj7tT2ebZ93LbPr4bYU/eQ6o3qpHrmvXpn6hvoT+VRB3/dmllijvY8b0WI5RzMbH3W6+6xx8mqGro0pSwyOm7kLhX2RCFGCjSq/m2+Tn6EfSu+qE/6O+3/+YtGPSePX5LIP9p9TU2URWSs2hSlKkqUNeVO9g72173GvvqPXw0GPrXqsmvJ8y/8AEdskKQRcXehGo3DLxHUbozUM0p7vsepdkx7sES8MRoPogrLKg8aKMVWpMzR7Q7EWM/8AaWsBPIiMKR5hlwQfOtLJ3PbOJz4c2OguZ8f7662OQmRweA3SPUHP4ismqK0s7EtWOc2T3dbPtdYrSIH7zDfb+J8muiC4qtKuQfLk4048q+LeffGeHIjoRxBq4axZlKNvjgfjHl9/5jn5fKqSbWexaKTyMulUVqrVyoqmKrSgKAUqtKAwr68eP4Yy/mOA/WtTJt+X7qj0P6mtrfGbP7IKR58fx0rDMl191fov86Awjt6XqP4a+G23KeJX1UVkTWty3vYx5KR+AzX1DcxFQJ87w5suD9Rx9aAwJNpSH7WP8un5VbN7Iftt/Ea3Y2bbNqGHo9UOyLf7/wD1igNJ7U/3m+prHv4hPG8UuWR1KsCeTDBxnga6B7C2Xix/iP6CsK5eBf7NWf5swA/U0B5ygll2NtEH3t6B/MeJEdOXJkP1+VT9bbTMiK6SMVYBlIY6gjIqN++jZ8ZjhnAVZA3h4BwWjIJ4HUhT/uNU7oO2JA9jdsMMtAcDVdS8evMcR5Z6VVZOxrLzRxEpRXc2fdZz8smtnayXR4gY6uAP/WtZ/wATl++3pp+VY8kxPFifmTVjIud6nagWWzJmVh4sg8GPB4NJoWGNRhd4+gqDO56MHbNoDyMpHzED4q73mdr1vJVhhOYYiSW5PJwJHVQNAeetcxsHbL2dzDcR/FE4fHUcGU/Ncj1qjeZ0Qg8DZ7IpWt2bthbiJJYiCkih1I6EZrI8U9a8+XM6MXaz9jLAz6/vT5qPwY/zrIrXlz4gP7pH4ir3jHrWa5pSWz+n3Lyg8jKpWMJzX0LjrW8OY0Jb29TPAy/VCKorZr6rvTUldFTGjG4d37J+Hy/d/lWTXy6A8aqBUJWyJbvmVpSlWIFKUoDEmuZAfdiJ8yyisaSW5PBEHrn8zW0pQGmWW6H2VP8AD/Oro9ob4o4vX/0JraUoDXCwY8RCPlGT+ZqrbOABLSEAanAVAAOOcD9a2FYm1bZZIZI3G8jqyOMkZVxusMggjQnhQEOdqO+2CJyljAJ90kGWdm3Djmig5YeZx8q4za/fBtC4UqrxwKeIgjCkj/M2TXRbT7p7WOQqslwByG9GcfWPNYv/AMMLb/En/ij/APLqrTNoumtUyNrq6eVt6R2dvvOxY/jS2umidZEO66EMp6MDkVJ1r3V2zMAZLjGR9qP/AMupB7Pdg7OyYGKFGbT35QJG9CwO76YqMLLurG1kjbdntmNdWsM75jaWNXZCh90sMkanNc13sbHuo7Ei1V5d9t2Yxqd5Y8a4AOSGOhxyzUoisW8cjGGI+WP1Bq5zHj+52LPEPfgmQfvROPzFfNnsuaZwkUUsjngqIxP5V6vuYS/xSOR093H0AqlnY7hyrMD5bv8A/NVwo38eRpe67YlxabNiiulKuC5CnBKIWJVTj1PrXWYrJi4Dn/35V915dXlkak3LFr2KKZh0xWZSsv5Sv8/p+48QxQh6V9CA1kVWtocrpL8TbIxs+I48V90pXpwgoRUY6FBSlKsBSlKAUpSgP//Z"/>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endParaRPr lang="zh-CN" altLang="en-US">
              <a:solidFill>
                <a:prstClr val="white"/>
              </a:solidFill>
            </a:endParaRPr>
          </a:p>
        </p:txBody>
      </p:sp>
      <p:sp>
        <p:nvSpPr>
          <p:cNvPr id="2054" name="AutoShape 4" descr="data:image/jpeg;base64,/9j/4AAQSkZJRgABAQAAAQABAAD/2wCEAAkGBhQQERUUEhQUFRQWGRYVFBgVFRcZHRgWFxQYGhUVGBoYHCYeGBojGhUYHy8gJCcpLSwsGB4xNTAqNSYrLCkBCQoKDgwOGg8PGiwlHyUsLCwsLywtLCksLCwsKSwsKSwtLSwsKSkpKSwsLCosLDAsLCwsLCwsLCwsLCksLCwsLP/AABEIAOwA1QMBIgACEQEDEQH/xAAcAAEAAQUBAQAAAAAAAAAAAAAABwEDBAUGCAL/xABJEAACAQMBBQUFBQQIBAQHAAABAgMABBEhBRIxQVEGBxNhgRQiMnGRQlKhscEjYpLRCCQzQ1NygrIVNKLwc9Ph8RdUY2SjwtL/xAAbAQEAAwEBAQEAAAAAAAAAAAAAAQIDBAUGB//EADIRAAIBAgQEBQIEBwAAAAAAAAABAgMREiExQQQFUWETInGR8KHRMjOB4QYVIyVSscH/2gAMAwEAAhEDEQA/AJxpSlAW7hyqsRqQCQPMCuE7nBcSWj3NxI7G4kMih2JxjRmAPwgtnCjTAFd+a43u/HszXdg2ht5nkhH/ANtOS8RGeIBLL81oDA7yux17tCSIW8ieAFIeNpXjAfe/tDuA+Jppg8Maca1kdntbYqq4f261UftYgXZ0GdWjL5fAHmR1A4iVKpiq4c7lsWVjW9nu0UF/As9u4dG+qtzVhxVh0rZ1wPabYEmzZW2js5NfivLZdFnjGrOoA0lXU5HHXjwPYbF2xHeQRzwtvRyDeU/mCORByCPKrFTOpSlAKUpQClKUApSlAKUpQClKUApSlAKUpQClKUApSlAKUpQCuK7eI9nJFtOFSxgHh3aji9mzZcgdUbDj1867WviWIMpVgCpBBBGQQdCCOYxQFuxvUmjWSNgyOAysOBBGQav1F1ndt2duvAlJOzJ2LW7nX2dzlnjP7mcnyGvJqkW92vDBF4sssccWAd93AXXhgk4OeWONAZZqOdkzDZG1ns9FtL39tba6RznR4h0ViNB1KjnWwue+fZUZwboN5okjD6ha0neBtu02lYmeznjlmtGSYbp99F3gGYqfewDuseXu1DdlclK7sSkKVrdh7ZW5gikBUNIiuVBGhIBIx5HNbHNSQVpSlAKUpQClKUApSlAKUpQClKUApSlAKUpQClKUAqhpUYdpO3dzf3TbP2QQCulzdH4YtcEJ1OdM9eHDIAkm6vo4l3pHRF6uwUfUmrNntqCbHhTRSZ4bkiN/tJrlNld0lonv3W/ezHVpLli+vPdUnCjPzrZXndts6Vd02kK9GjXcZTyKsmCCKA1XejtuLwRYiIXF1de7DFnG5jhOxGqBSM58jyzVrsZ3VwW8SG6Ju5UzueJkxxg8oomO6oznXH04Vo+7HY2ZLq7eSSZjK9tBJMd5/AhYqPeOuugP+WpYgXCgeVAWRsqEDAijA6bi4/Kua7Td11leqf2QhlIIEsA3GGeoXRx1Brr6UB5Z2v2ObZ9y0M4IlGXSRWKiVCdJFwdPNeR+tbPYnau+sf8Al7l2Tj4U58RD5An3l9DUn99+xRLs83AwJLVlkU9VZgrp8iGB9KhqO6UkAcSM8D0HPhkZ4VxVsdOV4vI7KSjUjZom3sX3sQ3zLDOvs1ydFRmysn/hvwJ/dOvzrvK8sTQhxg/MEcQeRB5EVL/db3hNc/1O6bNyi5jc/wB/GOJ/8RRx68eta0a2PJ6mVWjgzWhJFKUroMBSlKAUpSgFKUoBSlKAUpSgFKUoBSlKA4fvg7UtYbNcxnE0xEMeM5G8DvMuOBCg4PUivju07JLs62ijx+1bEk55+IVzu/Jfh9D1rSd8ab99shGz4ZuNemd+P/v1qQIHw4J6/nQG2qhqtDQEc926blm8Z+OK4ukcdGE7HB9CKkOJsqD5Vwt3D7DtR2yPAvtwHXSK6VcLvdBKgwDzZQOdddZXOPdPp/KgM+rUtyqY3mVd47q5IGT0GeJ8quZqJO97u/v9pXts9sFMSrukl1Xwm38lyCckEY+EE6UB1ne5IF2NeZ/wwPrIgH51AngiOCIj7G6SfJtGP/Vn0qUu9btEjz2WzSd8NPA1103d4bsbebH3sdAOtR6LfdDRuMlS8bDl7rFSPlpXLXlsfRckpKr4sHq42Xz1sY1Wprl4GS4iJEsDCRCNOB95fkRnI6VWIbp3DxXhnmvJv0PnXzdSgKRqSQQFGpOn5dTyrijeM1Y5alNq8JLPT9T05sXai3VvFOnwyorjy3hnHpw9Kzq5TurGNkWef8If7jXV16544pSlAKUpQClKUApSlAKUpQClKUApSlAR333bNZrFLmNcyWk0c4x90HDZ544HTpXQ2F8txFHMnwyIsi/JgCPzrfXdqsqNG4DI6lWB5qwww9QajLYbnYsvsF02LZmZrGdvh3WJJt5GOiOOWTg586Aky1n3l8+dXTWnilKnI/8AetlBdhvI9P5UBDvY7u3vhtO8N8u9aTCRZSz7wn3mzEV1yGU4YNoVxgVmbI7fSxPcQzRS3MdvNJAk8e6zsqNgGRMgu2MZZePSu07bdsBaJ4UOHu5AREmfh/8ArSfdjXjrxxgcaj/Z1iII1jBLYzljxZics58ySTWVSph0NIQxHTQ97tmum9cA/da1mz+C/rWLtTvLuLhSllbtDn+/uVwAOqRZ3mPTOBWt3jWnka6myFC2ycN5iskh+Sj3V+ZJ+VZ+M2X8JIw+0eyt20coxaaJxcl2OXeRTlnfzIz9MDhX12qt92dZR8Fwqyrjhv7o3x04brfWtZ2UtxFfXkLO0g3VyXOS33s/xmur2LZLdWj2UpIktiFV+YAybeVevu6Ec8MK5azw2k/lz1OW8Q6NXEvb58yOMmt1ce8M9Dkgj5Eaisee2CoViX35CsScSS0h3VGTknjmtjeWjwSGKUbrjXTgy/fQniv4jga6Puk2F7bem6YHwLXIiJGjzsCCwPMIv4kVpSjifY+k5hxdGlQdaNsTVk9/vl+xMOwtmC1toYBwijSP57qgE+p1rPqlVzXefAClKUApSlAKUpQClKUApSlAKUpQClKUArF2js2K4jMc0aSRtxVwCD6GsqlAcSnd29vpY31xCg4RSgXEYHIKHwygdA1cz3k3u0bCO3Ed0jPcS+DlLdU3SRowLFiDWb3u96Muy5IoLZYzK6+K7OCQqb2FAHPJDa50x51p+0vac7W2NDfCPde0uo3nRSSAEYb5XPEYZT5a9Kgm25S1sVj3iMs7HMkjks7n7zM2Sf0rIqisCAQcgjIPUHUH6VWuC9ztQqjOACScAaknkANSfSq1zl1tJb+f2KBsp8VzIvARqRmNSOJYkLnzNWhBydkEm2ktWW9nx7iw3ZGBcTy7xOmI59ICfVE/ira3917LPDdZwoYQT8sxStgMf8j4bXzq32svkkQ2ECh5WCghfhgVSCHcj4SN3ReP64+3oTdCCxj/AGkl0yJka4RGBllONNACfr0revTTkor0Na+GlLyvRL3NltCA7elFpaAGGJgbi6I91BwKQn7TkZ8iPLWpe2NseKzgSCBQkcYwoH4k9STqT519bJ2VFawpDCgSNAFUAY4cz1J4k1H/AHwd5YsIjbW7D2uQakf3KH7Z6MRwHr0q1KnGlHCjhqVJVZXZa7yO+dbF2t7MLLcLpIzZ3Ij904+N/IaDnrpXA7B79r+GUG4KXEROXXdVGAP3CuBpyBzUbpqwG8MsQCWOmSfiY8h51vu0Wwra2jja3vorpjpKiI67h5FSw95eXI8NOlrvYvhgspanqnYW3Ir2COeBt6OQZB4EdVI5EHQithXmzub7wxs+49nmcC2nOpY4EUvBXJPBTwbpoeRr0Za30cozG6OOqMG/I1dGElZ2L9KZpQgUpSgFKUoBSlKAUpSgFKUoDA23t2CyhM1zII4xoWOeJ4AAaknoK5RO+zZJOPaSPnDMB9Slcz/SE2FcTQwzp71vBveKoON0sQFkx9ocuoz86gkmqt2NqdPHuSL337Rt7q7t7m2mjmR4TGdxgSrRuT7w4rkPpnoa7ruHto5tlTxOFdWmkWRTzVo1GD8xmvP27Uu/0dYpParlhnwREqt08QuCnruh/r51Cd2WnDDC3cz9rbDn2PvRuGez18C4Cl/BHJLgDUBSRhuBH4YUV9dMmY0tZgeDpMwU9DjdOPkCandkBGCMg6EHpXP3nd5s+VizWsYY6kpmPJ6nwyM+tVlSTzRmqjRCe3LebwpHvJ41UKxWCJtxZGA0VmbDMD0Fa7YngxqGivo4UeJElyQJQVJZgufhyWxnB4aVO8fdhswHPscRPVgzf7iazbXsTYxP4kdpbq44MIl05aaaVKg1oyVUad0QL2itTDYM0Q9mt2ICNIGEt4+RkIvxbm6d4yNjPDnVyPtJcWk9vdR28cRijZY4Zm9+VHUDSJBvIM4IY4GnGtt2n2qbu9ur4qGhssW1mrao1xvhS5HBgGJbzwvSuWOSSWYszHLMxyWPMkmuepUVN5GtOm5q7Ouve/i9MDj2RI5TosikuEHNtw8SOWuK4CK3jnZpXczyOd53c5JY8SRy9a2NY1xs5HOcbrfeU4NYyruas8vQ2VFRzWfqXUtlXgqj5AVcxWDmaPpKvlhWHpwartvtFHOAcN91hun6HjWLi9dTVSWmheeFTxAPoK+IrNUO9GDG3JoyUb6qQavUqqk1oyzinqjebL7ebQtj7l08q/cuAJB6No4+tdnsbvwAwL23ZOskH7RPmVOHX0zUYUrePETjrmYyoQemR6T2L2ht71N+2mSVeZRs4PRhxU/MVsa8uW0rwyCWCR4ZRweM49GHBx5GpQ7I98gZlh2iFjY4VbhdI2JOAHH90fP4fMV2U68Z5bnJUoyh6Ep0qgbNVrcxFKUoBSlKAUpSgIX/AKRguNy2I3vZct4mOHi5G5v48s4z51CFer+8vYEt9s2eCAjxGAZQce/uMG3MngTjAPXFeVJ4GjZkkVkdSQysCCpGhBB4VSR1UJaot16Y7kPB/wCExeEMNvP43UyhtSfTdx5YrzdabPlm3vCjeTcVnbcUndVRlmYjQAAVJvcJ2u8C6a0kbEdwN6PPKZRw/wBS59VHWkSa1pLLY9B0pSrnIK5rvF2/7Ds24mBw+5uR9fEk91SPkTn0rpaib+kTtEpZwQg/2s28fNY1J/NhQlK7sR72afe2LMOcVzE7Z+6WTX8fwrGAr57tLhGmltJc+HdxmP5OoJU/PG9jzAr7aF0JSQYdCUcfvLofQ8R5EV5ldZ3PSp5ZFKUpXMairVxarIMOoPzq7SpTtoQ1cwvZpI/7Nt4fdc/k386uQ7QVjukFH+6wwT8uR9KyatXFssgwwz06jzB5VfEn+Irha0LtXrSxlmJEMTykaHcGQP8AMxwq+prTTzSQA5y6YwG+0vTe6jzqR7HbJu1Sz2OQAqjxbhkYLEvAkBgC8rHy/mIko04upN+Vb7FXUtkc+3ZS9A/5V/SSAn6CT8q113ZSRg+NDKg4HxImA+Wcbp+tdtJ3Z3cR8QXkt2dd+J5ZYN7P+G6SEKfIjHyrO2JbJK4givLyxu//AJe93Zw/PMbNjxBj7r50OlV4avw3FfkzTfTNP2eZk6zjqjB7t+3U1mBHcLI1gCqrOytiAscKu8dXizgaZ3MjXFTUpzUb3/YvacyvA81k0UgKNII5Q4RhhiIySpbGce9pxqRLaHcRVzndAXJ8gB+levTxJWkcs8N7xLtUzWPLeYJVQWYchwHzJ0FUW2LfGc/ujQevNqnHssyMO7Po3OThPe8+Q9f0FXkB50CY4V9VKT3KtrYUpSrECtNtvsfZ3pBubeKUjgWXX6jWtzSgMGLYkKQmGONEiZShVFCjdIweHlXkO+t3s7mRFYrJbzMqsDqHikIDD1XNeyjXmrvv7Oey7SMqj9ndDxQcaeINJF+eQG/1VWRrSavZ7k8diO0y7RsorheLLiQfdkXRx9Rp5EVva8t92veO+yJWDKZLaQgyID7ysPtpk4z1HMAcK7Xb/wDSIJUrZW5U8nnIOB1CIePzNTdEOnJO1iV+0vaq32dCZbmQIvBRxZz91F4sfy515p7xO8KTa9yrFfDhjyIY85IzxZjzY4HDQYx5nGEV7tid5GZpWUb0kkjYjhj4ksfhjQanA6cDXOXCgOdxiyg4DEbuR1xyz0qL3LKKi11L8Fw0bq6HddGDKRyZTkH61JW33W6hi2hEPdkAjuBn4JR7qk+Wfd/gqMa6XsZ2qFo7RTjftJ/dmX7uRjxB8uY8uoFc9SGJHY8szOpWftvYrWrgZ34n1glzkOuMgEjQuB9Rg9cYFee1Y1TuKUpVSRSlZux9lG5lKltyJBvzyEgCOP5nQM2CB01PLBslchux9bH2DNeMRCoCDR5JMhB1AxrI3kNOpFb3u5un2ftGXZzKrCXMmY9QjKmd48wjKMYPwn51uLCCa+RY7H+qWS+6J9335FB19nU/CDr+0bjnIrquz/Za3sVIgT3m+ORzvSOTqSznU68uFeJzbmHDQpT4d+aT2Wz2bfVdF6Oxg3iZt6wttbAiu4tyeMOvFTwKtyZWGqsOorNq/aS4O6eB/OvkeDSdVJycXs1s9hLQ5jZPaSbZ0qW1+5lgkO7bXbYBDH4YbjkG5B+fOu+rm9v7FjuI3hlXejkGD5dCDyYHUHyrE7udsyPHLaXLb1xZuInbnJGRmGXXquh8x51+i8o5jOvi4ev+ZDXuuvzsclSFs1odfiq0rEk8ViQu6q9T7xPyHL1r3JSsUSuZTNisf20E4XL/AOXUep4VRdnj7ZLn946eg4VkKuOFV8z7fPnUnyrufKFjxwPLjVKu0q9itxSlKkgVzPeD2LTatm0JIWQe/C5+zIBpnH2TwPz8q6alAeR9odgdoQSGN7OctnAKIXVvNWXINdn2M7ibi4Ikvj7PFofDBBkYdDyj066+Veha5bvE7ZrsuzeXQytlIFOu9IRoSPurxPyxzqLI0dWTyuRX3vdoYbSIbIsFWONcNc7voVjJ4ls4ZiTnh51xPYrsDPtZpFiBEcSMzOeBfdJiiGdMs2PkMnpnXbJ2VPtG6EceZJ5mLMx6k5eRzyUZJJr1X2S7LxbOtUt4RooyzEDLufidvM/gMCo1LS8iw7vU8hvGVJDAhgSGBGCCDggjkQa+ak3vv7Em0ujdxr+wuCS+PsT8WB6BviHnvVGVUaszqpyxRudp2N7YxrH7FfDftXwEY5zEc6ajUKDqCNVrabe7NyWnvZ8S3OCsy40B4CQDh/nHunyqN66vsl3hS2I8OQeNb8ChOqjmEJ0x+6dKwqU8WhOcTIpW/ksrG8w1pcx2ztgmCcboGeQUkFTw+ElTyFfU3Yswjfubu2ii5sAxPyXfwM+h+Vcjps0xo55VLHdXGcFiScKiD4pHP2UHM8+AySK7bsn2QN2qGVStip31RshruT/HmXisfDdTPADlXx2Z7Ki9K4ieLZ6MrHxR+1vXQ5VpNNIgdcaeQ6SiFxw0HLHLyr5zm3NfAToUH5t307Lv/r10ybxvsFUAYAAA0AHLHKq0pXxZYUpSgMy496MN0/7NR7fbQ9k7Q2bDRbqFoJDyJDExn5hgo9akFG/ZH/vnUc949v8A1rZUg4reInoxU/8A619lwVX+40Km84Z+tn9kc8l5GiWqUpX3hyilKUApSlAK0XbbtEdn2M1yqb7RrlVPAksFGcchnNbe6uliRnkZURQWZmIAUDiSToBXmTt73p3O0ZZUSRo7QkokajG+gbRpOZJwDjlwoWjFydkb3s53+3cUv9cVJoWPvbi7jICeK8mA6H61NXZ3tlabQBNrOkhGrKMqwHUowDAeeK8g7tbLs/t2WxuY7iA4eMg45MufeRscVYaGqKRvKhlkeutrbVitYXmmcJHGpZmPIDkOpPAAak15d7bdrJttXoZUbGRHbQjUgE6cOLsdT9OVV7Tdtr7bUqRvkgsBFbwg7u9y04s2vE8PKpm7q+6tdmr7RchXu2GnMQqeKqebHm3oNMkzqZ28PN6mw7r+7xdlW+Xw11IAZmH2RxES+Q5nmdeldvSlWMm7mDtrY0V5BJBOu9HIMMPyIPIg6g+VeWe3HYibZVwYpcsjZMMoGki/o45r+hr1pWg7bbMtJ7ORb8qsAG8XYhTGR8Lq3Js8OvDBzioauXhNwdzyPWVsu28WeKM8HkjQ/wCp1H61YuigkdYmZ4wzbjMu6WUHRiuTunGuM1csrjwpEkH2GRx/pYN+lYyTtkdykpLImjtHsy3uJmW4jVoobZ5jjQ6sQpDDUbqxNj/N5Vs+7nsZbwWcErQxtM6+KXZQxHiaqoJ6KQK0+3L2NlM4dRBd20luHJACuQ7RZzwB3nXyIHWuq7utspdbOt2X7CLE4zwaMBT9cA+tfCcynWhwiUW1G6T9nl73+hpWwuZ0eKrSlfJlBSlKAUpSgK72mOVcZ2sX2jaeyrYcpWuX8lhXIOfQ/hXZVy3YKL27aNztHJMMYNpa6aMAQZZB1BYYB8z0r6T+HKEq3GKo9IK//EvnQxrO0bEkClKoDX6UcZWlKUApSlAQn/SM2tKotoFcCJ953QNqzKQF3h90ZPln5VCYz5VNXeJ3SbQvtpSTxPE8ThdwvIV3AFA3MYPME6cc9aybX+jpEbcCW6cXPEsigxjT4QjYLAHnkE+VVaub05qKINoTipIuu4LaSMQjW0i8mEjLn5hl0rq+73uMMEnj7RMchUgxQoSygj7TnA3vJeHXPCq4TV142yNx3K9ghZ2wupl/rM4yAwH7OLigHQkHJ+YHKpMqgFVrQ5G76ivl3ABJIAGpJ5Dqaqa8196PefLtCV4IGK2akqAunjbp+Nz93I0HTjUN2JjFydkSL2v79rW1LR2i+1SjILA7sSkafFxf/Tp51GcKbU7TXGCxMakbx1WGEHnj7TY5an5Vh93ndzLtabnHbIf2suP/AMcedC5+g4nofTWxtiw2cKwwII40GAB+JPUniTRZl5WhktTn+xndnabMjwqCWVhiSWRQS2moAOQi/uj8at7X7otmXLb7WwRjqTEzR5PUhTj1xXZUqTIjbb3ctZexTpbQnxvDPgszuxDr7ygbxwu8RunyNQv2B7ZvsqfJDNC+FnTmMZ99c/aU8ueo+XrA15I7w9ni32leRr8Ildh5B/fx/wBVc/EUIV6bp1FdPU2panozZG2IbuJZYHEkbcCOvQg6g+RrNridjd3DxWsF1s2XwLhoYmlicloZjuDe3xqUY54j8ONZY7bSW3u7StJrYg4MqKZoSPvB0yVHkRX59zD+HuIoScqKxx7ar1W/6fQ2hVT1OrpWv2b2htrn+wnhk8kkUn1Gcj1FbCvnJwlB2krPuailaja/a60tATPcRLjXd3gWPyRcsfpXNP2h2htX3NlwNBC3xXdwN3TmY11yfqflXocHyvieLf8ATjl1eS9/sVlOMdS92529LK67NsTm6n0dh/cRfbdjyJUHzA8yKkPs5sOOxtoreL4Il3QTxJ4sx8ySTWs7F9hYdmRsEzJNJrNM+ryHOdTyXXQfma6Wv0vlvL4cDR8OOb3fV/bocc54ncVhywOpLRnOeKsdD8j9k/hWZSu+UcREZWMa3vA+mqsOKniP5jzFZNWprYPxHDUHmPMGviMsuje8OR5/6h+oqE2vxEtJ6GRSqA0q5QYqtKUApXy7YBOvpVuO5DDp5HQ/SgL1KttIRwUn5EfqaqHP3T+H86A+jXj7tT2ebZ93LbPr4bYU/eQ6o3qpHrmvXpn6hvoT+VRB3/dmllijvY8b0WI5RzMbH3W6+6xx8mqGro0pSwyOm7kLhX2RCFGCjSq/m2+Tn6EfSu+qE/6O+3/+YtGPSePX5LIP9p9TU2URWSs2hSlKkqUNeVO9g72173GvvqPXw0GPrXqsmvJ8y/8AEdskKQRcXehGo3DLxHUbozUM0p7vsepdkx7sES8MRoPogrLKg8aKMVWpMzR7Q7EWM/8AaWsBPIiMKR5hlwQfOtLJ3PbOJz4c2OguZ8f7662OQmRweA3SPUHP4ismqK0s7EtWOc2T3dbPtdYrSIH7zDfb+J8muiC4qtKuQfLk4048q+LeffGeHIjoRxBq4axZlKNvjgfjHl9/5jn5fKqSbWexaKTyMulUVqrVyoqmKrSgKAUqtKAwr68eP4Yy/mOA/WtTJt+X7qj0P6mtrfGbP7IKR58fx0rDMl191fov86Awjt6XqP4a+G23KeJX1UVkTWty3vYx5KR+AzX1DcxFQJ87w5suD9Rx9aAwJNpSH7WP8un5VbN7Iftt/Ea3Y2bbNqGHo9UOyLf7/wD1igNJ7U/3m+prHv4hPG8UuWR1KsCeTDBxnga6B7C2Xix/iP6CsK5eBf7NWf5swA/U0B5ygll2NtEH3t6B/MeJEdOXJkP1+VT9bbTMiK6SMVYBlIY6gjIqN++jZ8ZjhnAVZA3h4BwWjIJ4HUhT/uNU7oO2JA9jdsMMtAcDVdS8evMcR5Z6VVZOxrLzRxEpRXc2fdZz8smtnayXR4gY6uAP/WtZ/wATl++3pp+VY8kxPFifmTVjIud6nagWWzJmVh4sg8GPB4NJoWGNRhd4+gqDO56MHbNoDyMpHzED4q73mdr1vJVhhOYYiSW5PJwJHVQNAeetcxsHbL2dzDcR/FE4fHUcGU/Ncj1qjeZ0Qg8DZ7IpWt2bthbiJJYiCkih1I6EZrI8U9a8+XM6MXaz9jLAz6/vT5qPwY/zrIrXlz4gP7pH4ir3jHrWa5pSWz+n3Lyg8jKpWMJzX0LjrW8OY0Jb29TPAy/VCKorZr6rvTUldFTGjG4d37J+Hy/d/lWTXy6A8aqBUJWyJbvmVpSlWIFKUoDEmuZAfdiJ8yyisaSW5PBEHrn8zW0pQGmWW6H2VP8AD/Oro9ob4o4vX/0JraUoDXCwY8RCPlGT+ZqrbOABLSEAanAVAAOOcD9a2FYm1bZZIZI3G8jqyOMkZVxusMggjQnhQEOdqO+2CJyljAJ90kGWdm3Djmig5YeZx8q4za/fBtC4UqrxwKeIgjCkj/M2TXRbT7p7WOQqslwByG9GcfWPNYv/AMMLb/En/ij/APLqrTNoumtUyNrq6eVt6R2dvvOxY/jS2umidZEO66EMp6MDkVJ1r3V2zMAZLjGR9qP/AMupB7Pdg7OyYGKFGbT35QJG9CwO76YqMLLurG1kjbdntmNdWsM75jaWNXZCh90sMkanNc13sbHuo7Ei1V5d9t2Yxqd5Y8a4AOSGOhxyzUoisW8cjGGI+WP1Bq5zHj+52LPEPfgmQfvROPzFfNnsuaZwkUUsjngqIxP5V6vuYS/xSOR093H0AqlnY7hyrMD5bv8A/NVwo38eRpe67YlxabNiiulKuC5CnBKIWJVTj1PrXWYrJi4Dn/35V915dXlkak3LFr2KKZh0xWZSsv5Sv8/p+48QxQh6V9CA1kVWtocrpL8TbIxs+I48V90pXpwgoRUY6FBSlKsBSlKAUpSgP//Z"/>
          <p:cNvSpPr>
            <a:spLocks noChangeAspect="1" noChangeArrowheads="1"/>
          </p:cNvSpPr>
          <p:nvPr/>
        </p:nvSpPr>
        <p:spPr bwMode="auto">
          <a:xfrm>
            <a:off x="410633" y="295970"/>
            <a:ext cx="40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endParaRPr lang="zh-CN" altLang="en-US">
              <a:solidFill>
                <a:prstClr val="white"/>
              </a:solidFill>
            </a:endParaRPr>
          </a:p>
        </p:txBody>
      </p:sp>
      <p:sp>
        <p:nvSpPr>
          <p:cNvPr id="12" name="TextBox 2"/>
          <p:cNvSpPr txBox="1">
            <a:spLocks noChangeArrowheads="1"/>
          </p:cNvSpPr>
          <p:nvPr/>
        </p:nvSpPr>
        <p:spPr bwMode="auto">
          <a:xfrm>
            <a:off x="9472218" y="160338"/>
            <a:ext cx="2492990" cy="553998"/>
          </a:xfrm>
          <a:prstGeom prst="rect">
            <a:avLst/>
          </a:prstGeom>
          <a:noFill/>
          <a:ln w="9525">
            <a:noFill/>
            <a:miter lim="800000"/>
            <a:headEnd/>
            <a:tailEnd/>
          </a:ln>
        </p:spPr>
        <p:txBody>
          <a:bodyPr wrap="none">
            <a:spAutoFit/>
          </a:bodyPr>
          <a:lstStyle/>
          <a:p>
            <a:pPr eaLnBrk="0" hangingPunct="0"/>
            <a:r>
              <a:rPr lang="zh-CN" altLang="en-US" sz="3000" dirty="0">
                <a:solidFill>
                  <a:prstClr val="black"/>
                </a:solidFill>
                <a:latin typeface="黑体" pitchFamily="49" charset="-122"/>
                <a:ea typeface="黑体" pitchFamily="49" charset="-122"/>
                <a:cs typeface="Times New Roman" pitchFamily="18" charset="0"/>
              </a:rPr>
              <a:t>生命科学学院</a:t>
            </a:r>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0253" y="156270"/>
            <a:ext cx="2688000" cy="57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1" descr="m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07301"/>
            <a:ext cx="12192000" cy="1916832"/>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
          <p:cNvSpPr txBox="1">
            <a:spLocks noChangeArrowheads="1"/>
          </p:cNvSpPr>
          <p:nvPr/>
        </p:nvSpPr>
        <p:spPr bwMode="auto">
          <a:xfrm>
            <a:off x="3966859" y="2698744"/>
            <a:ext cx="47989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2800" b="1" dirty="0">
                <a:solidFill>
                  <a:prstClr val="black"/>
                </a:solidFill>
                <a:latin typeface="微软雅黑" panose="020B0503020204020204" pitchFamily="34" charset="-122"/>
                <a:ea typeface="微软雅黑" panose="020B0503020204020204" pitchFamily="34" charset="-122"/>
                <a:cs typeface="Times New Roman" pitchFamily="18" charset="0"/>
              </a:rPr>
              <a:t>办公室：生命科学学院</a:t>
            </a:r>
            <a:r>
              <a:rPr lang="en-US" altLang="zh-CN" sz="2800" b="1" dirty="0">
                <a:solidFill>
                  <a:prstClr val="black"/>
                </a:solidFill>
                <a:latin typeface="微软雅黑" panose="020B0503020204020204" pitchFamily="34" charset="-122"/>
                <a:ea typeface="微软雅黑" panose="020B0503020204020204" pitchFamily="34" charset="-122"/>
                <a:cs typeface="Times New Roman" pitchFamily="18" charset="0"/>
              </a:rPr>
              <a:t>3102</a:t>
            </a:r>
          </a:p>
        </p:txBody>
      </p:sp>
      <p:sp>
        <p:nvSpPr>
          <p:cNvPr id="16" name="TextBox 2"/>
          <p:cNvSpPr txBox="1">
            <a:spLocks noChangeArrowheads="1"/>
          </p:cNvSpPr>
          <p:nvPr/>
        </p:nvSpPr>
        <p:spPr bwMode="auto">
          <a:xfrm>
            <a:off x="3966859" y="3405830"/>
            <a:ext cx="47989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2800" b="1" dirty="0">
                <a:solidFill>
                  <a:prstClr val="black"/>
                </a:solidFill>
                <a:latin typeface="微软雅黑" panose="020B0503020204020204" pitchFamily="34" charset="-122"/>
                <a:ea typeface="微软雅黑" panose="020B0503020204020204" pitchFamily="34" charset="-122"/>
                <a:cs typeface="Times New Roman" pitchFamily="18" charset="0"/>
              </a:rPr>
              <a:t>手机</a:t>
            </a:r>
            <a:r>
              <a:rPr lang="en-US" altLang="zh-CN" sz="2800" b="1" dirty="0">
                <a:solidFill>
                  <a:prstClr val="black"/>
                </a:solidFill>
                <a:latin typeface="微软雅黑" panose="020B0503020204020204" pitchFamily="34" charset="-122"/>
                <a:ea typeface="微软雅黑" panose="020B0503020204020204" pitchFamily="34" charset="-122"/>
                <a:cs typeface="Times New Roman" pitchFamily="18" charset="0"/>
              </a:rPr>
              <a:t>/</a:t>
            </a:r>
            <a:r>
              <a:rPr lang="zh-CN" altLang="en-US" sz="2800" b="1" dirty="0">
                <a:solidFill>
                  <a:prstClr val="black"/>
                </a:solidFill>
                <a:latin typeface="微软雅黑" panose="020B0503020204020204" pitchFamily="34" charset="-122"/>
                <a:ea typeface="微软雅黑" panose="020B0503020204020204" pitchFamily="34" charset="-122"/>
                <a:cs typeface="Times New Roman" pitchFamily="18" charset="0"/>
              </a:rPr>
              <a:t>微信：</a:t>
            </a:r>
            <a:r>
              <a:rPr lang="en-US" altLang="zh-CN" sz="2800" b="1" dirty="0">
                <a:solidFill>
                  <a:prstClr val="black"/>
                </a:solidFill>
                <a:latin typeface="微软雅黑" panose="020B0503020204020204" pitchFamily="34" charset="-122"/>
                <a:ea typeface="微软雅黑" panose="020B0503020204020204" pitchFamily="34" charset="-122"/>
                <a:cs typeface="Times New Roman" pitchFamily="18" charset="0"/>
              </a:rPr>
              <a:t>18171421026</a:t>
            </a:r>
          </a:p>
        </p:txBody>
      </p:sp>
      <p:sp>
        <p:nvSpPr>
          <p:cNvPr id="17" name="TextBox 2"/>
          <p:cNvSpPr txBox="1">
            <a:spLocks noChangeArrowheads="1"/>
          </p:cNvSpPr>
          <p:nvPr/>
        </p:nvSpPr>
        <p:spPr bwMode="auto">
          <a:xfrm>
            <a:off x="3966859" y="4112917"/>
            <a:ext cx="51450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2800" b="1" dirty="0">
                <a:solidFill>
                  <a:prstClr val="black"/>
                </a:solidFill>
                <a:latin typeface="微软雅黑" panose="020B0503020204020204" pitchFamily="34" charset="-122"/>
                <a:ea typeface="微软雅黑" panose="020B0503020204020204" pitchFamily="34" charset="-122"/>
                <a:cs typeface="Times New Roman" pitchFamily="18" charset="0"/>
              </a:rPr>
              <a:t>邮箱：</a:t>
            </a:r>
            <a:r>
              <a:rPr lang="en-US" altLang="zh-CN" sz="2800" b="1" dirty="0">
                <a:solidFill>
                  <a:prstClr val="black"/>
                </a:solidFill>
                <a:latin typeface="微软雅黑" panose="020B0503020204020204" pitchFamily="34" charset="-122"/>
                <a:ea typeface="微软雅黑" panose="020B0503020204020204" pitchFamily="34" charset="-122"/>
                <a:cs typeface="Times New Roman" pitchFamily="18" charset="0"/>
              </a:rPr>
              <a:t>caoqilei@whu.edu.cn</a:t>
            </a:r>
          </a:p>
        </p:txBody>
      </p:sp>
    </p:spTree>
    <p:extLst>
      <p:ext uri="{BB962C8B-B14F-4D97-AF65-F5344CB8AC3E}">
        <p14:creationId xmlns:p14="http://schemas.microsoft.com/office/powerpoint/2010/main" val="133020531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45310D-304C-4222-AC78-2C2A292C0F1E}"/>
              </a:ext>
            </a:extLst>
          </p:cNvPr>
          <p:cNvSpPr>
            <a:spLocks noGrp="1"/>
          </p:cNvSpPr>
          <p:nvPr>
            <p:ph type="title"/>
          </p:nvPr>
        </p:nvSpPr>
        <p:spPr/>
        <p:txBody>
          <a:bodyPr/>
          <a:lstStyle/>
          <a:p>
            <a:r>
              <a:rPr lang="zh-CN" altLang="en-US" dirty="0"/>
              <a:t>二、细胞学说的建立及其意义</a:t>
            </a:r>
            <a:endParaRPr lang="zh-CN" altLang="en-US" dirty="0">
              <a:solidFill>
                <a:srgbClr val="FF0000"/>
              </a:solidFill>
            </a:endParaRPr>
          </a:p>
        </p:txBody>
      </p:sp>
      <p:sp>
        <p:nvSpPr>
          <p:cNvPr id="9" name="内容占位符 2">
            <a:extLst>
              <a:ext uri="{FF2B5EF4-FFF2-40B4-BE49-F238E27FC236}">
                <a16:creationId xmlns:a16="http://schemas.microsoft.com/office/drawing/2014/main" id="{0EBD31A0-CF79-4A1D-8FED-48774D00F287}"/>
              </a:ext>
            </a:extLst>
          </p:cNvPr>
          <p:cNvSpPr txBox="1">
            <a:spLocks/>
          </p:cNvSpPr>
          <p:nvPr/>
        </p:nvSpPr>
        <p:spPr>
          <a:xfrm>
            <a:off x="824366" y="1219200"/>
            <a:ext cx="11062834" cy="5435604"/>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4000"/>
              </a:lnSpc>
              <a:spcBef>
                <a:spcPts val="1200"/>
              </a:spcBef>
              <a:spcAft>
                <a:spcPts val="600"/>
              </a:spcAft>
              <a:buFont typeface="Arial" charset="0"/>
              <a:buChar char="•"/>
              <a:defRPr/>
            </a:pPr>
            <a:r>
              <a:rPr lang="en-US" altLang="zh-CN" b="1"/>
              <a:t>1838</a:t>
            </a:r>
            <a:r>
              <a:rPr lang="zh-CN" altLang="en-US" b="1"/>
              <a:t>年，施来登发表</a:t>
            </a:r>
            <a:r>
              <a:rPr lang="en-US" altLang="zh-CN" b="1"/>
              <a:t>《</a:t>
            </a:r>
            <a:r>
              <a:rPr lang="zh-CN" altLang="en-US" b="1"/>
              <a:t>植物发生论</a:t>
            </a:r>
            <a:r>
              <a:rPr lang="en-US" altLang="zh-CN" b="1"/>
              <a:t>》</a:t>
            </a:r>
            <a:r>
              <a:rPr lang="zh-CN" altLang="en-US" b="1"/>
              <a:t>指出</a:t>
            </a:r>
            <a:endParaRPr lang="en-US" altLang="zh-CN" b="1"/>
          </a:p>
          <a:p>
            <a:pPr lvl="1">
              <a:lnSpc>
                <a:spcPts val="4000"/>
              </a:lnSpc>
              <a:spcBef>
                <a:spcPts val="1200"/>
              </a:spcBef>
              <a:spcAft>
                <a:spcPts val="600"/>
              </a:spcAft>
              <a:buFont typeface="Arial" charset="0"/>
              <a:buChar char="–"/>
              <a:defRPr/>
            </a:pPr>
            <a:r>
              <a:rPr lang="zh-CN" altLang="en-US">
                <a:solidFill>
                  <a:srgbClr val="0000FF"/>
                </a:solidFill>
              </a:rPr>
              <a:t>细胞是构成植物的基本单位</a:t>
            </a:r>
            <a:endParaRPr lang="en-US" altLang="zh-CN">
              <a:solidFill>
                <a:srgbClr val="0000FF"/>
              </a:solidFill>
            </a:endParaRPr>
          </a:p>
          <a:p>
            <a:pPr>
              <a:lnSpc>
                <a:spcPts val="4000"/>
              </a:lnSpc>
              <a:spcBef>
                <a:spcPts val="1200"/>
              </a:spcBef>
              <a:spcAft>
                <a:spcPts val="600"/>
              </a:spcAft>
              <a:buFont typeface="Arial" charset="0"/>
              <a:buChar char="•"/>
              <a:defRPr/>
            </a:pPr>
            <a:r>
              <a:rPr lang="en-US" altLang="zh-CN" b="1"/>
              <a:t>1839</a:t>
            </a:r>
            <a:r>
              <a:rPr lang="zh-CN" altLang="en-US" b="1"/>
              <a:t>年，施旺发表</a:t>
            </a:r>
            <a:r>
              <a:rPr lang="en-US" altLang="zh-CN" b="1"/>
              <a:t>《</a:t>
            </a:r>
            <a:r>
              <a:rPr lang="zh-CN" altLang="en-US" b="1"/>
              <a:t>关于动植物的结构和生长的一致性的显微研究</a:t>
            </a:r>
            <a:r>
              <a:rPr lang="en-US" altLang="zh-CN" b="1"/>
              <a:t>》</a:t>
            </a:r>
            <a:r>
              <a:rPr lang="zh-CN" altLang="en-US" b="1"/>
              <a:t>提出</a:t>
            </a:r>
            <a:endParaRPr lang="en-US" altLang="zh-CN" b="1"/>
          </a:p>
          <a:p>
            <a:pPr lvl="1">
              <a:lnSpc>
                <a:spcPts val="4000"/>
              </a:lnSpc>
              <a:spcBef>
                <a:spcPts val="1200"/>
              </a:spcBef>
              <a:spcAft>
                <a:spcPts val="600"/>
              </a:spcAft>
              <a:buFont typeface="Arial" panose="020B0604020202020204" pitchFamily="34" charset="0"/>
              <a:buChar char="−"/>
              <a:defRPr/>
            </a:pPr>
            <a:r>
              <a:rPr lang="zh-CN" altLang="en-US">
                <a:solidFill>
                  <a:srgbClr val="0000FF"/>
                </a:solidFill>
              </a:rPr>
              <a:t>一切植物、动物都是由细胞组成的</a:t>
            </a:r>
            <a:endParaRPr lang="en-US" altLang="zh-CN">
              <a:solidFill>
                <a:srgbClr val="0000FF"/>
              </a:solidFill>
            </a:endParaRPr>
          </a:p>
          <a:p>
            <a:pPr lvl="1">
              <a:lnSpc>
                <a:spcPts val="4000"/>
              </a:lnSpc>
              <a:spcBef>
                <a:spcPts val="1200"/>
              </a:spcBef>
              <a:spcAft>
                <a:spcPts val="600"/>
              </a:spcAft>
              <a:buFont typeface="Arial" panose="020B0604020202020204" pitchFamily="34" charset="0"/>
              <a:buChar char="−"/>
              <a:defRPr/>
            </a:pPr>
            <a:r>
              <a:rPr lang="zh-CN" altLang="en-US">
                <a:solidFill>
                  <a:srgbClr val="FF0000"/>
                </a:solidFill>
              </a:rPr>
              <a:t>细胞是生物体的基本结构单位</a:t>
            </a:r>
            <a:r>
              <a:rPr lang="en-US" altLang="zh-CN">
                <a:solidFill>
                  <a:srgbClr val="FF0000"/>
                </a:solidFill>
              </a:rPr>
              <a:t> </a:t>
            </a:r>
          </a:p>
          <a:p>
            <a:pPr>
              <a:lnSpc>
                <a:spcPts val="4000"/>
              </a:lnSpc>
              <a:spcBef>
                <a:spcPts val="1200"/>
              </a:spcBef>
              <a:spcAft>
                <a:spcPts val="600"/>
              </a:spcAft>
              <a:buFont typeface="Arial" charset="0"/>
              <a:buChar char="•"/>
              <a:defRPr/>
            </a:pPr>
            <a:r>
              <a:rPr lang="en-US" altLang="zh-CN" b="1"/>
              <a:t>1858</a:t>
            </a:r>
            <a:r>
              <a:rPr lang="zh-CN" altLang="en-US" b="1"/>
              <a:t>年，魏尔肖指出</a:t>
            </a:r>
            <a:endParaRPr lang="en-US" altLang="zh-CN" b="1"/>
          </a:p>
          <a:p>
            <a:pPr lvl="1">
              <a:lnSpc>
                <a:spcPts val="4000"/>
              </a:lnSpc>
              <a:spcBef>
                <a:spcPts val="1200"/>
              </a:spcBef>
              <a:spcAft>
                <a:spcPts val="600"/>
              </a:spcAft>
              <a:buFont typeface="Arial" charset="0"/>
              <a:buChar char="–"/>
              <a:defRPr/>
            </a:pPr>
            <a:r>
              <a:rPr lang="zh-CN" altLang="en-US">
                <a:solidFill>
                  <a:srgbClr val="0000FF"/>
                </a:solidFill>
              </a:rPr>
              <a:t>细胞只能来自细胞，正如动物只能来自动物，植物只能来自植物一样</a:t>
            </a:r>
            <a:endParaRPr lang="zh-CN" altLang="en-US" dirty="0"/>
          </a:p>
        </p:txBody>
      </p:sp>
    </p:spTree>
    <p:extLst>
      <p:ext uri="{BB962C8B-B14F-4D97-AF65-F5344CB8AC3E}">
        <p14:creationId xmlns:p14="http://schemas.microsoft.com/office/powerpoint/2010/main" val="148334690"/>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CE9F0E-77CF-4A59-9C9C-1BA2F92718E3}"/>
              </a:ext>
            </a:extLst>
          </p:cNvPr>
          <p:cNvSpPr>
            <a:spLocks noGrp="1"/>
          </p:cNvSpPr>
          <p:nvPr>
            <p:ph type="title"/>
          </p:nvPr>
        </p:nvSpPr>
        <p:spPr/>
        <p:txBody>
          <a:bodyPr/>
          <a:lstStyle/>
          <a:p>
            <a:r>
              <a:rPr lang="zh-CN" altLang="en-US" dirty="0"/>
              <a:t>三、从经典细胞学到实验细胞学时期</a:t>
            </a:r>
          </a:p>
        </p:txBody>
      </p:sp>
      <p:sp>
        <p:nvSpPr>
          <p:cNvPr id="3" name="内容占位符 2">
            <a:extLst>
              <a:ext uri="{FF2B5EF4-FFF2-40B4-BE49-F238E27FC236}">
                <a16:creationId xmlns:a16="http://schemas.microsoft.com/office/drawing/2014/main" id="{852DFA01-4C52-40FE-9475-43EE26CAE521}"/>
              </a:ext>
            </a:extLst>
          </p:cNvPr>
          <p:cNvSpPr>
            <a:spLocks noGrp="1"/>
          </p:cNvSpPr>
          <p:nvPr>
            <p:ph idx="1"/>
          </p:nvPr>
        </p:nvSpPr>
        <p:spPr/>
        <p:txBody>
          <a:bodyPr>
            <a:normAutofit/>
          </a:bodyPr>
          <a:lstStyle/>
          <a:p>
            <a:pPr marL="0" indent="0">
              <a:lnSpc>
                <a:spcPts val="3600"/>
              </a:lnSpc>
              <a:spcBef>
                <a:spcPts val="1200"/>
              </a:spcBef>
              <a:spcAft>
                <a:spcPts val="600"/>
              </a:spcAft>
              <a:buNone/>
              <a:defRPr/>
            </a:pPr>
            <a:r>
              <a:rPr lang="en-US" altLang="zh-CN" b="1" dirty="0">
                <a:highlight>
                  <a:srgbClr val="FFFF00"/>
                </a:highlight>
                <a:latin typeface="Arial" charset="0"/>
              </a:rPr>
              <a:t>1. </a:t>
            </a:r>
            <a:r>
              <a:rPr lang="zh-CN" altLang="en-US" b="1" dirty="0">
                <a:highlight>
                  <a:srgbClr val="FFFF00"/>
                </a:highlight>
                <a:latin typeface="Arial" charset="0"/>
              </a:rPr>
              <a:t>经典细胞学时期的主要进展</a:t>
            </a:r>
            <a:endParaRPr lang="en-US" altLang="zh-CN" b="1" dirty="0">
              <a:highlight>
                <a:srgbClr val="FFFF00"/>
              </a:highlight>
              <a:latin typeface="Arial" charset="0"/>
            </a:endParaRPr>
          </a:p>
          <a:p>
            <a:pPr marL="0" indent="0">
              <a:lnSpc>
                <a:spcPts val="3600"/>
              </a:lnSpc>
              <a:spcBef>
                <a:spcPts val="1200"/>
              </a:spcBef>
              <a:spcAft>
                <a:spcPts val="600"/>
              </a:spcAft>
              <a:buNone/>
              <a:defRPr/>
            </a:pPr>
            <a:r>
              <a:rPr lang="zh-CN" altLang="en-US" sz="2000" b="1" dirty="0">
                <a:latin typeface="Arial" charset="0"/>
              </a:rPr>
              <a:t>（</a:t>
            </a:r>
            <a:r>
              <a:rPr lang="en-US" altLang="zh-CN" sz="2000" b="1" dirty="0">
                <a:latin typeface="Arial" charset="0"/>
              </a:rPr>
              <a:t>1</a:t>
            </a:r>
            <a:r>
              <a:rPr lang="zh-CN" altLang="en-US" sz="2000" b="1" dirty="0">
                <a:latin typeface="Arial" charset="0"/>
              </a:rPr>
              <a:t>）原生质理论的提出</a:t>
            </a:r>
          </a:p>
          <a:p>
            <a:pPr lvl="1">
              <a:lnSpc>
                <a:spcPts val="3600"/>
              </a:lnSpc>
              <a:spcBef>
                <a:spcPts val="1200"/>
              </a:spcBef>
              <a:spcAft>
                <a:spcPts val="600"/>
              </a:spcAft>
              <a:buFont typeface="Arial" charset="0"/>
              <a:buChar char="–"/>
              <a:defRPr/>
            </a:pPr>
            <a:r>
              <a:rPr lang="zh-CN" altLang="en-US" sz="2000" dirty="0">
                <a:solidFill>
                  <a:srgbClr val="0000FF"/>
                </a:solidFill>
                <a:latin typeface="Arial" charset="0"/>
              </a:rPr>
              <a:t>原生质</a:t>
            </a:r>
            <a:r>
              <a:rPr lang="en-US" altLang="zh-CN" sz="2000" dirty="0">
                <a:solidFill>
                  <a:srgbClr val="0000FF"/>
                </a:solidFill>
                <a:latin typeface="Arial" charset="0"/>
              </a:rPr>
              <a:t>(protoplasm)(</a:t>
            </a:r>
            <a:r>
              <a:rPr lang="zh-CN" altLang="en-US" sz="2000" dirty="0">
                <a:solidFill>
                  <a:srgbClr val="0000FF"/>
                </a:solidFill>
                <a:latin typeface="Arial" charset="0"/>
              </a:rPr>
              <a:t>普金耶</a:t>
            </a:r>
            <a:r>
              <a:rPr lang="en-US" altLang="zh-CN" sz="2000" dirty="0">
                <a:solidFill>
                  <a:srgbClr val="0000FF"/>
                </a:solidFill>
                <a:latin typeface="Arial" charset="0"/>
              </a:rPr>
              <a:t>1840</a:t>
            </a:r>
            <a:r>
              <a:rPr lang="zh-CN" altLang="en-US" sz="2000" dirty="0">
                <a:solidFill>
                  <a:srgbClr val="0000FF"/>
                </a:solidFill>
                <a:latin typeface="Arial" charset="0"/>
              </a:rPr>
              <a:t>，冯</a:t>
            </a:r>
            <a:r>
              <a:rPr lang="en-US" altLang="zh-CN" sz="2000" dirty="0">
                <a:solidFill>
                  <a:srgbClr val="0000FF"/>
                </a:solidFill>
                <a:latin typeface="Arial" charset="0"/>
              </a:rPr>
              <a:t>·</a:t>
            </a:r>
            <a:r>
              <a:rPr lang="zh-CN" altLang="en-US" sz="2000" dirty="0">
                <a:solidFill>
                  <a:srgbClr val="0000FF"/>
                </a:solidFill>
                <a:latin typeface="Arial" charset="0"/>
              </a:rPr>
              <a:t>莫尔</a:t>
            </a:r>
            <a:r>
              <a:rPr lang="en-US" altLang="zh-CN" sz="2000" dirty="0">
                <a:solidFill>
                  <a:srgbClr val="0000FF"/>
                </a:solidFill>
                <a:latin typeface="Arial" charset="0"/>
              </a:rPr>
              <a:t>1846)</a:t>
            </a:r>
            <a:r>
              <a:rPr lang="zh-CN" altLang="en-US" sz="2000" dirty="0">
                <a:solidFill>
                  <a:srgbClr val="0000FF"/>
                </a:solidFill>
                <a:latin typeface="Arial" charset="0"/>
              </a:rPr>
              <a:t>；原生质理论</a:t>
            </a:r>
            <a:r>
              <a:rPr lang="en-US" altLang="zh-CN" sz="2000" dirty="0">
                <a:solidFill>
                  <a:srgbClr val="0000FF"/>
                </a:solidFill>
                <a:latin typeface="Arial" charset="0"/>
              </a:rPr>
              <a:t>(</a:t>
            </a:r>
            <a:r>
              <a:rPr lang="zh-CN" altLang="en-US" sz="2000" dirty="0">
                <a:solidFill>
                  <a:srgbClr val="0000FF"/>
                </a:solidFill>
                <a:latin typeface="Arial" charset="0"/>
              </a:rPr>
              <a:t>舒尔策</a:t>
            </a:r>
            <a:r>
              <a:rPr lang="en-US" altLang="zh-CN" sz="2000" dirty="0">
                <a:solidFill>
                  <a:srgbClr val="0000FF"/>
                </a:solidFill>
                <a:latin typeface="Arial" charset="0"/>
              </a:rPr>
              <a:t>1861)</a:t>
            </a:r>
            <a:r>
              <a:rPr lang="zh-CN" altLang="en-US" sz="2000" dirty="0">
                <a:solidFill>
                  <a:srgbClr val="0000FF"/>
                </a:solidFill>
                <a:latin typeface="Arial" charset="0"/>
              </a:rPr>
              <a:t>；原生质体</a:t>
            </a:r>
            <a:r>
              <a:rPr lang="en-US" altLang="zh-CN" sz="2000" dirty="0">
                <a:solidFill>
                  <a:srgbClr val="0000FF"/>
                </a:solidFill>
                <a:latin typeface="Arial" charset="0"/>
              </a:rPr>
              <a:t>(protoplast) (</a:t>
            </a:r>
            <a:r>
              <a:rPr lang="en-US" altLang="zh-CN" sz="2000" dirty="0" err="1">
                <a:solidFill>
                  <a:srgbClr val="0000FF"/>
                </a:solidFill>
                <a:latin typeface="Arial" charset="0"/>
              </a:rPr>
              <a:t>Hanstein</a:t>
            </a:r>
            <a:r>
              <a:rPr lang="en-US" altLang="zh-CN" sz="2000" dirty="0">
                <a:solidFill>
                  <a:srgbClr val="0000FF"/>
                </a:solidFill>
                <a:latin typeface="Arial" charset="0"/>
              </a:rPr>
              <a:t> 1880)</a:t>
            </a:r>
          </a:p>
          <a:p>
            <a:pPr marL="0" indent="0">
              <a:lnSpc>
                <a:spcPts val="3600"/>
              </a:lnSpc>
              <a:spcBef>
                <a:spcPts val="1200"/>
              </a:spcBef>
              <a:spcAft>
                <a:spcPts val="600"/>
              </a:spcAft>
              <a:buNone/>
              <a:defRPr/>
            </a:pPr>
            <a:r>
              <a:rPr lang="zh-CN" altLang="en-US" sz="2000" b="1" dirty="0">
                <a:latin typeface="Arial" charset="0"/>
              </a:rPr>
              <a:t>（</a:t>
            </a:r>
            <a:r>
              <a:rPr lang="en-US" altLang="zh-CN" sz="2000" b="1" dirty="0">
                <a:latin typeface="Arial" charset="0"/>
              </a:rPr>
              <a:t>2</a:t>
            </a:r>
            <a:r>
              <a:rPr lang="zh-CN" altLang="en-US" sz="2000" b="1" dirty="0">
                <a:latin typeface="Arial" charset="0"/>
              </a:rPr>
              <a:t>）细胞分裂的研究</a:t>
            </a:r>
          </a:p>
          <a:p>
            <a:pPr lvl="1">
              <a:lnSpc>
                <a:spcPts val="3600"/>
              </a:lnSpc>
              <a:spcBef>
                <a:spcPts val="1200"/>
              </a:spcBef>
              <a:spcAft>
                <a:spcPts val="600"/>
              </a:spcAft>
              <a:buFont typeface="Arial" charset="0"/>
              <a:buChar char="–"/>
              <a:defRPr/>
            </a:pPr>
            <a:r>
              <a:rPr lang="zh-CN" altLang="en-US" sz="2000" dirty="0">
                <a:solidFill>
                  <a:srgbClr val="0000FF"/>
                </a:solidFill>
                <a:latin typeface="Arial" charset="0"/>
              </a:rPr>
              <a:t>细胞核分裂；有丝分裂；减数分裂</a:t>
            </a:r>
            <a:r>
              <a:rPr lang="en-US" altLang="zh-CN" sz="2000" dirty="0">
                <a:solidFill>
                  <a:srgbClr val="0000FF"/>
                </a:solidFill>
                <a:latin typeface="Arial" charset="0"/>
              </a:rPr>
              <a:t>(1841</a:t>
            </a:r>
            <a:r>
              <a:rPr lang="zh-CN" altLang="en-US" sz="2000" dirty="0">
                <a:solidFill>
                  <a:srgbClr val="0000FF"/>
                </a:solidFill>
                <a:latin typeface="Arial" charset="0"/>
              </a:rPr>
              <a:t>－</a:t>
            </a:r>
            <a:r>
              <a:rPr lang="en-US" altLang="zh-CN" sz="2000" dirty="0">
                <a:solidFill>
                  <a:srgbClr val="0000FF"/>
                </a:solidFill>
                <a:latin typeface="Arial" charset="0"/>
              </a:rPr>
              <a:t>1886)</a:t>
            </a:r>
            <a:endParaRPr lang="zh-CN" altLang="en-US" sz="2000" dirty="0">
              <a:solidFill>
                <a:srgbClr val="0000FF"/>
              </a:solidFill>
              <a:latin typeface="Arial" charset="0"/>
            </a:endParaRPr>
          </a:p>
          <a:p>
            <a:pPr marL="0" indent="0">
              <a:lnSpc>
                <a:spcPts val="3600"/>
              </a:lnSpc>
              <a:spcBef>
                <a:spcPts val="1200"/>
              </a:spcBef>
              <a:spcAft>
                <a:spcPts val="600"/>
              </a:spcAft>
              <a:buNone/>
              <a:defRPr/>
            </a:pPr>
            <a:r>
              <a:rPr lang="zh-CN" altLang="en-US" sz="2000" b="1" dirty="0">
                <a:latin typeface="Arial" charset="0"/>
              </a:rPr>
              <a:t>（</a:t>
            </a:r>
            <a:r>
              <a:rPr lang="en-US" altLang="zh-CN" sz="2000" b="1" dirty="0">
                <a:latin typeface="Arial" charset="0"/>
              </a:rPr>
              <a:t>3</a:t>
            </a:r>
            <a:r>
              <a:rPr lang="zh-CN" altLang="en-US" sz="2000" b="1" dirty="0">
                <a:latin typeface="Arial" charset="0"/>
              </a:rPr>
              <a:t>）细胞器的发现</a:t>
            </a:r>
          </a:p>
          <a:p>
            <a:pPr lvl="1">
              <a:lnSpc>
                <a:spcPts val="3600"/>
              </a:lnSpc>
              <a:spcBef>
                <a:spcPts val="1200"/>
              </a:spcBef>
              <a:spcAft>
                <a:spcPts val="600"/>
              </a:spcAft>
              <a:buFont typeface="Arial" charset="0"/>
              <a:buChar char="–"/>
              <a:defRPr/>
            </a:pPr>
            <a:r>
              <a:rPr lang="zh-CN" altLang="en-US" sz="2000" dirty="0">
                <a:solidFill>
                  <a:srgbClr val="0000FF"/>
                </a:solidFill>
                <a:latin typeface="Arial" charset="0"/>
              </a:rPr>
              <a:t>中心体</a:t>
            </a:r>
            <a:r>
              <a:rPr lang="en-US" altLang="zh-CN" sz="2000" dirty="0">
                <a:solidFill>
                  <a:srgbClr val="0000FF"/>
                </a:solidFill>
                <a:latin typeface="Arial" charset="0"/>
              </a:rPr>
              <a:t>(1883)</a:t>
            </a:r>
            <a:r>
              <a:rPr lang="zh-CN" altLang="en-US" sz="2000" dirty="0">
                <a:solidFill>
                  <a:srgbClr val="0000FF"/>
                </a:solidFill>
                <a:latin typeface="Arial" charset="0"/>
              </a:rPr>
              <a:t>；线粒体</a:t>
            </a:r>
            <a:r>
              <a:rPr lang="en-US" altLang="zh-CN" sz="2000" dirty="0">
                <a:solidFill>
                  <a:srgbClr val="0000FF"/>
                </a:solidFill>
                <a:latin typeface="Arial" charset="0"/>
              </a:rPr>
              <a:t>(1894)</a:t>
            </a:r>
            <a:r>
              <a:rPr lang="zh-CN" altLang="en-US" sz="2000" dirty="0">
                <a:solidFill>
                  <a:srgbClr val="0000FF"/>
                </a:solidFill>
                <a:latin typeface="Arial" charset="0"/>
              </a:rPr>
              <a:t>；高尔基体</a:t>
            </a:r>
            <a:r>
              <a:rPr lang="en-US" altLang="zh-CN" sz="2000" dirty="0">
                <a:solidFill>
                  <a:srgbClr val="0000FF"/>
                </a:solidFill>
                <a:latin typeface="Arial" charset="0"/>
              </a:rPr>
              <a:t>(1898)</a:t>
            </a:r>
            <a:endParaRPr lang="zh-CN" altLang="en-US" sz="2000" dirty="0"/>
          </a:p>
        </p:txBody>
      </p:sp>
    </p:spTree>
    <p:extLst>
      <p:ext uri="{BB962C8B-B14F-4D97-AF65-F5344CB8AC3E}">
        <p14:creationId xmlns:p14="http://schemas.microsoft.com/office/powerpoint/2010/main" val="3904725034"/>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39B4E-E778-458A-A6FB-AE37113EB741}"/>
              </a:ext>
            </a:extLst>
          </p:cNvPr>
          <p:cNvSpPr>
            <a:spLocks noGrp="1"/>
          </p:cNvSpPr>
          <p:nvPr>
            <p:ph type="title"/>
          </p:nvPr>
        </p:nvSpPr>
        <p:spPr/>
        <p:txBody>
          <a:bodyPr/>
          <a:lstStyle/>
          <a:p>
            <a:r>
              <a:rPr lang="zh-CN" altLang="en-US" dirty="0"/>
              <a:t>三、从经典细胞学到实验细胞学时期</a:t>
            </a:r>
          </a:p>
        </p:txBody>
      </p:sp>
      <p:sp>
        <p:nvSpPr>
          <p:cNvPr id="3" name="内容占位符 2">
            <a:extLst>
              <a:ext uri="{FF2B5EF4-FFF2-40B4-BE49-F238E27FC236}">
                <a16:creationId xmlns:a16="http://schemas.microsoft.com/office/drawing/2014/main" id="{A6760ED4-0E2D-4738-AE83-1C9C6E28B8C0}"/>
              </a:ext>
            </a:extLst>
          </p:cNvPr>
          <p:cNvSpPr>
            <a:spLocks noGrp="1"/>
          </p:cNvSpPr>
          <p:nvPr>
            <p:ph idx="1"/>
          </p:nvPr>
        </p:nvSpPr>
        <p:spPr/>
        <p:txBody>
          <a:bodyPr>
            <a:normAutofit/>
          </a:bodyPr>
          <a:lstStyle/>
          <a:p>
            <a:pPr marL="0" indent="0">
              <a:lnSpc>
                <a:spcPts val="3600"/>
              </a:lnSpc>
              <a:spcAft>
                <a:spcPts val="600"/>
              </a:spcAft>
              <a:buNone/>
              <a:defRPr/>
            </a:pPr>
            <a:r>
              <a:rPr lang="en-US" altLang="zh-CN" b="1" dirty="0">
                <a:highlight>
                  <a:srgbClr val="FFFF00"/>
                </a:highlight>
                <a:latin typeface="Arial" charset="0"/>
              </a:rPr>
              <a:t>2. </a:t>
            </a:r>
            <a:r>
              <a:rPr lang="zh-CN" altLang="en-US" b="1" dirty="0">
                <a:highlight>
                  <a:srgbClr val="FFFF00"/>
                </a:highlight>
                <a:latin typeface="Arial" charset="0"/>
              </a:rPr>
              <a:t>实验细胞学的主要内容</a:t>
            </a:r>
            <a:endParaRPr lang="en-US" altLang="zh-CN" b="1" dirty="0">
              <a:highlight>
                <a:srgbClr val="FFFF00"/>
              </a:highlight>
              <a:latin typeface="Arial" charset="0"/>
            </a:endParaRPr>
          </a:p>
          <a:p>
            <a:pPr marL="0" indent="0">
              <a:lnSpc>
                <a:spcPts val="3600"/>
              </a:lnSpc>
              <a:spcAft>
                <a:spcPts val="600"/>
              </a:spcAft>
              <a:buNone/>
              <a:defRPr/>
            </a:pPr>
            <a:r>
              <a:rPr lang="zh-CN" altLang="en-US" sz="2000" b="1" dirty="0">
                <a:latin typeface="Arial" charset="0"/>
              </a:rPr>
              <a:t>（</a:t>
            </a:r>
            <a:r>
              <a:rPr lang="en-US" altLang="zh-CN" sz="2000" b="1" dirty="0">
                <a:latin typeface="Arial" charset="0"/>
              </a:rPr>
              <a:t>1</a:t>
            </a:r>
            <a:r>
              <a:rPr lang="zh-CN" altLang="en-US" sz="2000" b="1" dirty="0">
                <a:latin typeface="Arial" charset="0"/>
              </a:rPr>
              <a:t>）细胞遗传学</a:t>
            </a:r>
          </a:p>
          <a:p>
            <a:pPr lvl="1">
              <a:lnSpc>
                <a:spcPts val="3600"/>
              </a:lnSpc>
              <a:spcAft>
                <a:spcPts val="600"/>
              </a:spcAft>
              <a:buFont typeface="Arial" charset="0"/>
              <a:buChar char="–"/>
              <a:defRPr/>
            </a:pPr>
            <a:r>
              <a:rPr lang="zh-CN" altLang="en-US" sz="2000" dirty="0">
                <a:solidFill>
                  <a:srgbClr val="0000FF"/>
                </a:solidFill>
                <a:latin typeface="Arial" charset="0"/>
              </a:rPr>
              <a:t>动物受精</a:t>
            </a:r>
            <a:r>
              <a:rPr lang="en-US" altLang="zh-CN" sz="2000" dirty="0">
                <a:solidFill>
                  <a:srgbClr val="0000FF"/>
                </a:solidFill>
                <a:latin typeface="Arial" charset="0"/>
              </a:rPr>
              <a:t>(1876)</a:t>
            </a:r>
            <a:r>
              <a:rPr lang="zh-CN" altLang="en-US" sz="2000" dirty="0">
                <a:solidFill>
                  <a:srgbClr val="0000FF"/>
                </a:solidFill>
                <a:latin typeface="Arial" charset="0"/>
              </a:rPr>
              <a:t>；卵和精子染色体只有体细胞一半</a:t>
            </a:r>
            <a:r>
              <a:rPr lang="en-US" altLang="zh-CN" sz="2000" dirty="0">
                <a:solidFill>
                  <a:srgbClr val="0000FF"/>
                </a:solidFill>
                <a:latin typeface="Arial" charset="0"/>
              </a:rPr>
              <a:t>(1883)</a:t>
            </a:r>
            <a:r>
              <a:rPr lang="zh-CN" altLang="en-US" sz="2000" dirty="0">
                <a:solidFill>
                  <a:srgbClr val="0000FF"/>
                </a:solidFill>
                <a:latin typeface="Arial" charset="0"/>
              </a:rPr>
              <a:t>；植物双受精</a:t>
            </a:r>
            <a:r>
              <a:rPr lang="en-US" altLang="zh-CN" sz="2000" dirty="0">
                <a:solidFill>
                  <a:srgbClr val="0000FF"/>
                </a:solidFill>
                <a:latin typeface="Arial" charset="0"/>
              </a:rPr>
              <a:t>(1888</a:t>
            </a:r>
            <a:r>
              <a:rPr lang="zh-CN" altLang="en-US" sz="2000" dirty="0">
                <a:solidFill>
                  <a:srgbClr val="0000FF"/>
                </a:solidFill>
                <a:latin typeface="Arial" charset="0"/>
              </a:rPr>
              <a:t>，</a:t>
            </a:r>
            <a:r>
              <a:rPr lang="en-US" altLang="zh-CN" sz="2000" dirty="0">
                <a:solidFill>
                  <a:srgbClr val="0000FF"/>
                </a:solidFill>
                <a:latin typeface="Arial" charset="0"/>
              </a:rPr>
              <a:t>1893)</a:t>
            </a:r>
            <a:r>
              <a:rPr lang="zh-CN" altLang="en-US" sz="2000" dirty="0">
                <a:solidFill>
                  <a:srgbClr val="0000FF"/>
                </a:solidFill>
                <a:latin typeface="Arial" charset="0"/>
              </a:rPr>
              <a:t>，遗传法则</a:t>
            </a:r>
            <a:r>
              <a:rPr lang="en-US" altLang="zh-CN" sz="2000" dirty="0">
                <a:solidFill>
                  <a:srgbClr val="0000FF"/>
                </a:solidFill>
                <a:latin typeface="Arial" charset="0"/>
              </a:rPr>
              <a:t>(</a:t>
            </a:r>
            <a:r>
              <a:rPr lang="zh-CN" altLang="en-US" sz="2000" dirty="0">
                <a:solidFill>
                  <a:srgbClr val="0000FF"/>
                </a:solidFill>
                <a:latin typeface="Arial" charset="0"/>
              </a:rPr>
              <a:t>孟德尔</a:t>
            </a:r>
            <a:r>
              <a:rPr lang="en-US" altLang="zh-CN" sz="2000" dirty="0">
                <a:solidFill>
                  <a:srgbClr val="0000FF"/>
                </a:solidFill>
                <a:latin typeface="Arial" charset="0"/>
              </a:rPr>
              <a:t>34</a:t>
            </a:r>
            <a:r>
              <a:rPr lang="zh-CN" altLang="en-US" sz="2000" dirty="0">
                <a:solidFill>
                  <a:srgbClr val="0000FF"/>
                </a:solidFill>
                <a:latin typeface="Arial" charset="0"/>
              </a:rPr>
              <a:t>年前，</a:t>
            </a:r>
            <a:r>
              <a:rPr lang="en-US" altLang="zh-CN" sz="2000" dirty="0">
                <a:solidFill>
                  <a:srgbClr val="0000FF"/>
                </a:solidFill>
                <a:latin typeface="Arial" charset="0"/>
              </a:rPr>
              <a:t>1900)</a:t>
            </a:r>
            <a:r>
              <a:rPr lang="zh-CN" altLang="en-US" sz="2000" dirty="0">
                <a:solidFill>
                  <a:srgbClr val="0000FF"/>
                </a:solidFill>
                <a:latin typeface="Arial" charset="0"/>
              </a:rPr>
              <a:t>，性别与染色体有关</a:t>
            </a:r>
            <a:r>
              <a:rPr lang="en-US" altLang="zh-CN" sz="2000" dirty="0">
                <a:solidFill>
                  <a:srgbClr val="0000FF"/>
                </a:solidFill>
                <a:latin typeface="Arial" charset="0"/>
              </a:rPr>
              <a:t>(1905)</a:t>
            </a:r>
            <a:r>
              <a:rPr lang="zh-CN" altLang="en-US" sz="2000" dirty="0">
                <a:solidFill>
                  <a:srgbClr val="0000FF"/>
                </a:solidFill>
                <a:latin typeface="Arial" charset="0"/>
              </a:rPr>
              <a:t> ；基因学说</a:t>
            </a:r>
            <a:r>
              <a:rPr lang="en-US" altLang="zh-CN" sz="2000" dirty="0">
                <a:solidFill>
                  <a:srgbClr val="0000FF"/>
                </a:solidFill>
                <a:latin typeface="Arial" charset="0"/>
              </a:rPr>
              <a:t>(1910</a:t>
            </a:r>
            <a:r>
              <a:rPr lang="zh-CN" altLang="en-US" sz="2000" dirty="0">
                <a:solidFill>
                  <a:srgbClr val="0000FF"/>
                </a:solidFill>
                <a:latin typeface="Arial" charset="0"/>
              </a:rPr>
              <a:t>，</a:t>
            </a:r>
            <a:r>
              <a:rPr lang="en-US" altLang="zh-CN" sz="2000" dirty="0">
                <a:solidFill>
                  <a:srgbClr val="0000FF"/>
                </a:solidFill>
                <a:latin typeface="Arial" charset="0"/>
              </a:rPr>
              <a:t>Morgan)</a:t>
            </a:r>
          </a:p>
          <a:p>
            <a:pPr marL="0" indent="0">
              <a:lnSpc>
                <a:spcPts val="3600"/>
              </a:lnSpc>
              <a:spcAft>
                <a:spcPts val="600"/>
              </a:spcAft>
              <a:buNone/>
              <a:defRPr/>
            </a:pPr>
            <a:r>
              <a:rPr lang="zh-CN" altLang="en-US" sz="2000" b="1" dirty="0">
                <a:latin typeface="Arial" charset="0"/>
              </a:rPr>
              <a:t>（</a:t>
            </a:r>
            <a:r>
              <a:rPr lang="en-US" altLang="zh-CN" sz="2000" b="1" dirty="0">
                <a:latin typeface="Arial" charset="0"/>
              </a:rPr>
              <a:t>2</a:t>
            </a:r>
            <a:r>
              <a:rPr lang="zh-CN" altLang="en-US" sz="2000" b="1" dirty="0">
                <a:latin typeface="Arial" charset="0"/>
              </a:rPr>
              <a:t>）细胞生理学的研究</a:t>
            </a:r>
          </a:p>
          <a:p>
            <a:pPr lvl="1">
              <a:lnSpc>
                <a:spcPts val="3600"/>
              </a:lnSpc>
              <a:spcAft>
                <a:spcPts val="600"/>
              </a:spcAft>
              <a:buFont typeface="Arial" charset="0"/>
              <a:buChar char="–"/>
              <a:defRPr/>
            </a:pPr>
            <a:r>
              <a:rPr lang="zh-CN" altLang="en-US" sz="2000" dirty="0">
                <a:solidFill>
                  <a:srgbClr val="0000FF"/>
                </a:solidFill>
                <a:latin typeface="Arial" charset="0"/>
              </a:rPr>
              <a:t>组织培养技术</a:t>
            </a:r>
            <a:r>
              <a:rPr lang="en-US" altLang="zh-CN" sz="2000" dirty="0">
                <a:solidFill>
                  <a:srgbClr val="0000FF"/>
                </a:solidFill>
                <a:latin typeface="Arial" charset="0"/>
              </a:rPr>
              <a:t>(1909</a:t>
            </a:r>
            <a:r>
              <a:rPr lang="zh-CN" altLang="en-US" sz="2000" dirty="0">
                <a:solidFill>
                  <a:srgbClr val="0000FF"/>
                </a:solidFill>
                <a:latin typeface="Arial" charset="0"/>
              </a:rPr>
              <a:t>，</a:t>
            </a:r>
            <a:r>
              <a:rPr lang="en-US" altLang="zh-CN" sz="2000" dirty="0">
                <a:solidFill>
                  <a:srgbClr val="0000FF"/>
                </a:solidFill>
                <a:latin typeface="Arial" charset="0"/>
              </a:rPr>
              <a:t>R. Harrison </a:t>
            </a:r>
            <a:r>
              <a:rPr lang="zh-CN" altLang="en-US" sz="2000" dirty="0">
                <a:solidFill>
                  <a:srgbClr val="0000FF"/>
                </a:solidFill>
                <a:latin typeface="Arial" charset="0"/>
              </a:rPr>
              <a:t>和</a:t>
            </a:r>
            <a:r>
              <a:rPr lang="en-US" altLang="zh-CN" sz="2000" dirty="0">
                <a:solidFill>
                  <a:srgbClr val="0000FF"/>
                </a:solidFill>
                <a:latin typeface="Arial" charset="0"/>
              </a:rPr>
              <a:t>A. Carrel)</a:t>
            </a:r>
            <a:r>
              <a:rPr lang="zh-CN" altLang="en-US" sz="2000" dirty="0">
                <a:solidFill>
                  <a:srgbClr val="0000FF"/>
                </a:solidFill>
                <a:latin typeface="Arial" charset="0"/>
              </a:rPr>
              <a:t>；细胞器分离</a:t>
            </a:r>
            <a:r>
              <a:rPr lang="en-US" altLang="zh-CN" sz="2000" dirty="0">
                <a:solidFill>
                  <a:srgbClr val="0000FF"/>
                </a:solidFill>
                <a:latin typeface="Arial" charset="0"/>
              </a:rPr>
              <a:t>(1943</a:t>
            </a:r>
            <a:r>
              <a:rPr lang="zh-CN" altLang="en-US" sz="2000" dirty="0">
                <a:solidFill>
                  <a:srgbClr val="0000FF"/>
                </a:solidFill>
                <a:latin typeface="Arial" charset="0"/>
              </a:rPr>
              <a:t>，</a:t>
            </a:r>
            <a:r>
              <a:rPr lang="en-US" altLang="zh-CN" sz="2000" dirty="0">
                <a:solidFill>
                  <a:srgbClr val="0000FF"/>
                </a:solidFill>
                <a:latin typeface="Arial" charset="0"/>
              </a:rPr>
              <a:t>A. Claude)</a:t>
            </a:r>
            <a:endParaRPr lang="zh-CN" altLang="en-US" sz="2000" dirty="0">
              <a:solidFill>
                <a:srgbClr val="0000FF"/>
              </a:solidFill>
              <a:latin typeface="Arial" charset="0"/>
            </a:endParaRPr>
          </a:p>
          <a:p>
            <a:pPr marL="0" indent="0">
              <a:lnSpc>
                <a:spcPts val="3600"/>
              </a:lnSpc>
              <a:spcAft>
                <a:spcPts val="600"/>
              </a:spcAft>
              <a:buNone/>
              <a:defRPr/>
            </a:pPr>
            <a:r>
              <a:rPr lang="zh-CN" altLang="en-US" sz="2000" b="1" dirty="0">
                <a:latin typeface="Arial" charset="0"/>
              </a:rPr>
              <a:t>（</a:t>
            </a:r>
            <a:r>
              <a:rPr lang="en-US" altLang="zh-CN" sz="2000" b="1" dirty="0">
                <a:latin typeface="Arial" charset="0"/>
              </a:rPr>
              <a:t>3</a:t>
            </a:r>
            <a:r>
              <a:rPr lang="zh-CN" altLang="en-US" sz="2000" b="1" dirty="0">
                <a:latin typeface="Arial" charset="0"/>
              </a:rPr>
              <a:t>）细胞化学</a:t>
            </a:r>
          </a:p>
          <a:p>
            <a:pPr lvl="1">
              <a:lnSpc>
                <a:spcPts val="3600"/>
              </a:lnSpc>
              <a:spcAft>
                <a:spcPts val="600"/>
              </a:spcAft>
              <a:buFont typeface="Arial" charset="0"/>
              <a:buChar char="–"/>
              <a:defRPr/>
            </a:pPr>
            <a:r>
              <a:rPr lang="zh-CN" altLang="en-US" dirty="0">
                <a:solidFill>
                  <a:srgbClr val="0000FF"/>
                </a:solidFill>
                <a:latin typeface="Arial" charset="0"/>
              </a:rPr>
              <a:t> </a:t>
            </a:r>
            <a:r>
              <a:rPr lang="zh-CN" altLang="en-US" sz="2000" dirty="0">
                <a:solidFill>
                  <a:srgbClr val="0000FF"/>
                </a:solidFill>
                <a:latin typeface="Arial" charset="0"/>
              </a:rPr>
              <a:t>福尔根反应</a:t>
            </a:r>
            <a:r>
              <a:rPr lang="en-US" altLang="zh-CN" sz="2000" dirty="0">
                <a:solidFill>
                  <a:srgbClr val="0000FF"/>
                </a:solidFill>
                <a:latin typeface="Arial" charset="0"/>
              </a:rPr>
              <a:t>(1924</a:t>
            </a:r>
            <a:r>
              <a:rPr lang="zh-CN" altLang="en-US" sz="2000" dirty="0">
                <a:solidFill>
                  <a:srgbClr val="0000FF"/>
                </a:solidFill>
                <a:latin typeface="Arial" charset="0"/>
              </a:rPr>
              <a:t>，</a:t>
            </a:r>
            <a:r>
              <a:rPr lang="en-US" altLang="zh-CN" sz="2000" dirty="0">
                <a:solidFill>
                  <a:srgbClr val="0000FF"/>
                </a:solidFill>
                <a:latin typeface="Arial" charset="0"/>
              </a:rPr>
              <a:t>R. Feulgen)</a:t>
            </a:r>
            <a:r>
              <a:rPr lang="zh-CN" altLang="en-US" sz="2000" dirty="0">
                <a:solidFill>
                  <a:srgbClr val="0000FF"/>
                </a:solidFill>
                <a:latin typeface="Arial" charset="0"/>
              </a:rPr>
              <a:t>；紫外显微分光光度法；细胞组分分离技术、放射自显影技术和超微量分析等</a:t>
            </a:r>
            <a:endParaRPr lang="zh-CN" altLang="en-US" dirty="0"/>
          </a:p>
        </p:txBody>
      </p:sp>
    </p:spTree>
    <p:extLst>
      <p:ext uri="{BB962C8B-B14F-4D97-AF65-F5344CB8AC3E}">
        <p14:creationId xmlns:p14="http://schemas.microsoft.com/office/powerpoint/2010/main" val="4136474457"/>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1553B6-D532-4E2A-BF88-0A4AE312FBAA}"/>
              </a:ext>
            </a:extLst>
          </p:cNvPr>
          <p:cNvSpPr>
            <a:spLocks noGrp="1"/>
          </p:cNvSpPr>
          <p:nvPr>
            <p:ph type="title"/>
          </p:nvPr>
        </p:nvSpPr>
        <p:spPr/>
        <p:txBody>
          <a:bodyPr/>
          <a:lstStyle/>
          <a:p>
            <a:r>
              <a:rPr lang="zh-CN" altLang="en-US" dirty="0"/>
              <a:t>四、细胞生物学学科的形成与发展</a:t>
            </a:r>
          </a:p>
        </p:txBody>
      </p:sp>
      <p:sp>
        <p:nvSpPr>
          <p:cNvPr id="3" name="内容占位符 2">
            <a:extLst>
              <a:ext uri="{FF2B5EF4-FFF2-40B4-BE49-F238E27FC236}">
                <a16:creationId xmlns:a16="http://schemas.microsoft.com/office/drawing/2014/main" id="{59755049-F954-4DA5-88C2-8A4B2B040088}"/>
              </a:ext>
            </a:extLst>
          </p:cNvPr>
          <p:cNvSpPr>
            <a:spLocks noGrp="1"/>
          </p:cNvSpPr>
          <p:nvPr>
            <p:ph idx="1"/>
          </p:nvPr>
        </p:nvSpPr>
        <p:spPr/>
        <p:txBody>
          <a:bodyPr>
            <a:normAutofit/>
          </a:bodyPr>
          <a:lstStyle/>
          <a:p>
            <a:pPr marL="354013" indent="-354013">
              <a:lnSpc>
                <a:spcPts val="3600"/>
              </a:lnSpc>
              <a:spcBef>
                <a:spcPts val="1200"/>
              </a:spcBef>
              <a:spcAft>
                <a:spcPts val="1200"/>
              </a:spcAft>
              <a:buClr>
                <a:srgbClr val="003366"/>
              </a:buClr>
              <a:buFont typeface="Wingdings" panose="05000000000000000000" pitchFamily="2" charset="2"/>
              <a:buChar char="n"/>
            </a:pPr>
            <a:r>
              <a:rPr lang="en-US" altLang="zh-CN" sz="2000" dirty="0"/>
              <a:t>20</a:t>
            </a:r>
            <a:r>
              <a:rPr lang="zh-CN" altLang="en-US" sz="2000" dirty="0"/>
              <a:t>世纪</a:t>
            </a:r>
            <a:r>
              <a:rPr lang="en-US" altLang="zh-CN" sz="2000" dirty="0"/>
              <a:t>50</a:t>
            </a:r>
            <a:r>
              <a:rPr lang="zh-CN" altLang="en-US" sz="2000" dirty="0"/>
              <a:t>年代，电子显微镜超薄切片技术发展，观察</a:t>
            </a:r>
            <a:r>
              <a:rPr lang="zh-CN" altLang="en-US" sz="2000" b="1" dirty="0">
                <a:solidFill>
                  <a:srgbClr val="0033CC"/>
                </a:solidFill>
              </a:rPr>
              <a:t>细胞超微结构，为细胞生物学学科早期的形成奠定了基础</a:t>
            </a:r>
          </a:p>
          <a:p>
            <a:pPr marL="354013" indent="-354013">
              <a:lnSpc>
                <a:spcPts val="3600"/>
              </a:lnSpc>
              <a:spcBef>
                <a:spcPts val="1200"/>
              </a:spcBef>
              <a:spcAft>
                <a:spcPts val="1200"/>
              </a:spcAft>
              <a:buClr>
                <a:srgbClr val="003366"/>
              </a:buClr>
              <a:buFont typeface="Wingdings" panose="05000000000000000000" pitchFamily="2" charset="2"/>
              <a:buChar char="n"/>
            </a:pPr>
            <a:r>
              <a:rPr lang="en-US" altLang="zh-CN" sz="2000" dirty="0"/>
              <a:t>50</a:t>
            </a:r>
            <a:r>
              <a:rPr lang="zh-CN" altLang="en-US" sz="2000" dirty="0"/>
              <a:t>年代中期到</a:t>
            </a:r>
            <a:r>
              <a:rPr lang="en-US" altLang="zh-CN" sz="2000" dirty="0"/>
              <a:t>60</a:t>
            </a:r>
            <a:r>
              <a:rPr lang="zh-CN" altLang="en-US" sz="2000" dirty="0"/>
              <a:t>年代末，分子生物学、生物化学遗传学等学科与细胞学相互渗透与结合，</a:t>
            </a:r>
            <a:r>
              <a:rPr lang="zh-CN" altLang="en-US" sz="2000" b="1" dirty="0">
                <a:solidFill>
                  <a:srgbClr val="0033CC"/>
                </a:solidFill>
              </a:rPr>
              <a:t>对细胞结构与功能的研究水平达到了新的高度</a:t>
            </a:r>
          </a:p>
          <a:p>
            <a:pPr marL="354013" indent="-354013">
              <a:lnSpc>
                <a:spcPts val="3600"/>
              </a:lnSpc>
              <a:spcBef>
                <a:spcPts val="1200"/>
              </a:spcBef>
              <a:spcAft>
                <a:spcPts val="1200"/>
              </a:spcAft>
              <a:buClr>
                <a:srgbClr val="003366"/>
              </a:buClr>
              <a:buFont typeface="Wingdings" panose="05000000000000000000" pitchFamily="2" charset="2"/>
              <a:buChar char="n"/>
            </a:pPr>
            <a:r>
              <a:rPr lang="en-US" altLang="zh-CN" sz="2000" dirty="0"/>
              <a:t>20</a:t>
            </a:r>
            <a:r>
              <a:rPr lang="zh-CN" altLang="en-US" sz="2000" dirty="0"/>
              <a:t>世纪</a:t>
            </a:r>
            <a:r>
              <a:rPr lang="en-US" altLang="zh-CN" sz="2000" dirty="0"/>
              <a:t>70</a:t>
            </a:r>
            <a:r>
              <a:rPr lang="zh-CN" altLang="en-US" sz="2000" dirty="0"/>
              <a:t>年代以后，</a:t>
            </a:r>
            <a:r>
              <a:rPr lang="zh-CN" altLang="en-US" sz="2000" b="1" dirty="0">
                <a:solidFill>
                  <a:srgbClr val="0033CC"/>
                </a:solidFill>
              </a:rPr>
              <a:t>细胞生物学学科最后得以形成并确立</a:t>
            </a:r>
          </a:p>
          <a:p>
            <a:pPr marL="354013" indent="-354013">
              <a:lnSpc>
                <a:spcPts val="3600"/>
              </a:lnSpc>
              <a:spcBef>
                <a:spcPts val="1200"/>
              </a:spcBef>
              <a:spcAft>
                <a:spcPts val="1200"/>
              </a:spcAft>
              <a:buClr>
                <a:srgbClr val="003366"/>
              </a:buClr>
              <a:buFont typeface="Wingdings" panose="05000000000000000000" pitchFamily="2" charset="2"/>
              <a:buChar char="n"/>
            </a:pPr>
            <a:r>
              <a:rPr lang="en-US" altLang="zh-CN" sz="2000" dirty="0"/>
              <a:t>80</a:t>
            </a:r>
            <a:r>
              <a:rPr lang="zh-CN" altLang="en-US" sz="2000" dirty="0"/>
              <a:t>年代以来，细胞生物学主流为</a:t>
            </a:r>
            <a:r>
              <a:rPr lang="zh-CN" altLang="en-US" sz="2000" b="1" dirty="0">
                <a:solidFill>
                  <a:srgbClr val="0033CC"/>
                </a:solidFill>
              </a:rPr>
              <a:t>“分子细胞生物学”或“细胞分子生物学”</a:t>
            </a:r>
          </a:p>
          <a:p>
            <a:pPr marL="354013" indent="-354013">
              <a:lnSpc>
                <a:spcPts val="3600"/>
              </a:lnSpc>
              <a:spcBef>
                <a:spcPts val="1200"/>
              </a:spcBef>
              <a:spcAft>
                <a:spcPts val="1200"/>
              </a:spcAft>
              <a:buClr>
                <a:srgbClr val="003366"/>
              </a:buClr>
              <a:buFont typeface="Wingdings" panose="05000000000000000000" pitchFamily="2" charset="2"/>
              <a:buChar char="n"/>
            </a:pPr>
            <a:r>
              <a:rPr lang="zh-CN" altLang="en-US" sz="2000" b="1" dirty="0">
                <a:solidFill>
                  <a:srgbClr val="0033CC"/>
                </a:solidFill>
              </a:rPr>
              <a:t>细胞的结构与功能、细胞重大生命活动及其分子机制</a:t>
            </a:r>
            <a:r>
              <a:rPr lang="zh-CN" altLang="en-US" sz="2000" dirty="0"/>
              <a:t>的研究日趋深入，已经</a:t>
            </a:r>
            <a:r>
              <a:rPr lang="zh-CN" altLang="en-US" sz="2000" b="1" dirty="0">
                <a:solidFill>
                  <a:srgbClr val="0033CC"/>
                </a:solidFill>
              </a:rPr>
              <a:t>成为</a:t>
            </a:r>
            <a:r>
              <a:rPr lang="en-US" altLang="zh-CN" sz="2000" b="1" dirty="0">
                <a:solidFill>
                  <a:srgbClr val="0033CC"/>
                </a:solidFill>
              </a:rPr>
              <a:t>21 </a:t>
            </a:r>
            <a:r>
              <a:rPr lang="zh-CN" altLang="en-US" sz="2000" b="1" dirty="0">
                <a:solidFill>
                  <a:srgbClr val="0033CC"/>
                </a:solidFill>
              </a:rPr>
              <a:t>世纪生命科学研究的重要领域</a:t>
            </a:r>
            <a:r>
              <a:rPr lang="zh-CN" altLang="en-US" sz="2000" dirty="0"/>
              <a:t>，并以空前的广度和深度，直接和强有力地影响和改变人类的生活</a:t>
            </a:r>
          </a:p>
        </p:txBody>
      </p:sp>
    </p:spTree>
    <p:extLst>
      <p:ext uri="{BB962C8B-B14F-4D97-AF65-F5344CB8AC3E}">
        <p14:creationId xmlns:p14="http://schemas.microsoft.com/office/powerpoint/2010/main" val="3561256441"/>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DD2C17-4E73-40BD-83ED-AE7E6C92ED8D}"/>
              </a:ext>
            </a:extLst>
          </p:cNvPr>
          <p:cNvSpPr>
            <a:spLocks noGrp="1"/>
          </p:cNvSpPr>
          <p:nvPr>
            <p:ph type="title"/>
          </p:nvPr>
        </p:nvSpPr>
        <p:spPr/>
        <p:txBody>
          <a:bodyPr/>
          <a:lstStyle/>
          <a:p>
            <a:r>
              <a:rPr lang="zh-CN" altLang="en-US" dirty="0"/>
              <a:t>细胞生物学研究的内容</a:t>
            </a:r>
          </a:p>
        </p:txBody>
      </p:sp>
      <p:sp>
        <p:nvSpPr>
          <p:cNvPr id="3" name="内容占位符 2">
            <a:extLst>
              <a:ext uri="{FF2B5EF4-FFF2-40B4-BE49-F238E27FC236}">
                <a16:creationId xmlns:a16="http://schemas.microsoft.com/office/drawing/2014/main" id="{531F49EC-0223-404D-918A-94D657CCFF25}"/>
              </a:ext>
            </a:extLst>
          </p:cNvPr>
          <p:cNvSpPr>
            <a:spLocks noGrp="1"/>
          </p:cNvSpPr>
          <p:nvPr>
            <p:ph idx="1"/>
          </p:nvPr>
        </p:nvSpPr>
        <p:spPr/>
        <p:txBody>
          <a:bodyPr/>
          <a:lstStyle/>
          <a:p>
            <a:pPr>
              <a:lnSpc>
                <a:spcPct val="150000"/>
              </a:lnSpc>
              <a:spcBef>
                <a:spcPts val="1200"/>
              </a:spcBef>
              <a:spcAft>
                <a:spcPts val="1200"/>
              </a:spcAft>
            </a:pPr>
            <a:r>
              <a:rPr lang="zh-CN" altLang="en-US" sz="2800" b="1" dirty="0">
                <a:solidFill>
                  <a:srgbClr val="0033CC"/>
                </a:solidFill>
              </a:rPr>
              <a:t>细胞生物学</a:t>
            </a:r>
            <a:r>
              <a:rPr lang="zh-CN" altLang="en-US" dirty="0"/>
              <a:t>是应用现代物理学与化学的技术成就，以及分子生物学的概念与方法，侧重从细胞作为生命活动的基本单位的思维为出发点，</a:t>
            </a:r>
            <a:r>
              <a:rPr lang="zh-CN" altLang="en-US" sz="2800" b="1" dirty="0">
                <a:solidFill>
                  <a:srgbClr val="0033CC"/>
                </a:solidFill>
              </a:rPr>
              <a:t>研究和揭示细胞基本生命活动规律的科学</a:t>
            </a:r>
            <a:endParaRPr lang="en-US" altLang="zh-CN" sz="2800" b="1" dirty="0">
              <a:solidFill>
                <a:srgbClr val="0033CC"/>
              </a:solidFill>
            </a:endParaRPr>
          </a:p>
          <a:p>
            <a:pPr>
              <a:lnSpc>
                <a:spcPct val="150000"/>
              </a:lnSpc>
              <a:spcBef>
                <a:spcPts val="1200"/>
              </a:spcBef>
              <a:spcAft>
                <a:spcPts val="1200"/>
              </a:spcAft>
            </a:pPr>
            <a:r>
              <a:rPr lang="zh-CN" altLang="en-US" sz="2800" b="1" dirty="0">
                <a:solidFill>
                  <a:srgbClr val="0033CC"/>
                </a:solidFill>
              </a:rPr>
              <a:t>细胞生物学</a:t>
            </a:r>
            <a:r>
              <a:rPr lang="zh-CN" altLang="en-US" dirty="0"/>
              <a:t>从显微、亚显微与分子水平上研究</a:t>
            </a:r>
            <a:r>
              <a:rPr lang="zh-CN" altLang="en-US" sz="2800" b="1" dirty="0">
                <a:solidFill>
                  <a:srgbClr val="0033CC"/>
                </a:solidFill>
              </a:rPr>
              <a:t>细胞结构与功能</a:t>
            </a:r>
            <a:r>
              <a:rPr lang="zh-CN" altLang="en-US" dirty="0"/>
              <a:t>，细胞的增殖、分化、衰老、死亡，以及细胞信号转导和基因表达调控，细胞起源与进化等</a:t>
            </a:r>
            <a:r>
              <a:rPr lang="zh-CN" altLang="en-US" sz="2800" b="1" dirty="0">
                <a:solidFill>
                  <a:srgbClr val="0033CC"/>
                </a:solidFill>
              </a:rPr>
              <a:t>重大生命过程</a:t>
            </a:r>
          </a:p>
        </p:txBody>
      </p:sp>
    </p:spTree>
    <p:extLst>
      <p:ext uri="{BB962C8B-B14F-4D97-AF65-F5344CB8AC3E}">
        <p14:creationId xmlns:p14="http://schemas.microsoft.com/office/powerpoint/2010/main" val="1221756447"/>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C9D5A-39D5-44A7-8888-D02FDBB28227}"/>
              </a:ext>
            </a:extLst>
          </p:cNvPr>
          <p:cNvSpPr>
            <a:spLocks noGrp="1"/>
          </p:cNvSpPr>
          <p:nvPr>
            <p:ph type="title"/>
          </p:nvPr>
        </p:nvSpPr>
        <p:spPr/>
        <p:txBody>
          <a:bodyPr/>
          <a:lstStyle/>
          <a:p>
            <a:r>
              <a:rPr lang="zh-CN" altLang="en-US" dirty="0"/>
              <a:t>细胞生物学是生命科学的枢纽学科和前沿学科</a:t>
            </a:r>
          </a:p>
        </p:txBody>
      </p:sp>
      <p:sp>
        <p:nvSpPr>
          <p:cNvPr id="3" name="内容占位符 2">
            <a:extLst>
              <a:ext uri="{FF2B5EF4-FFF2-40B4-BE49-F238E27FC236}">
                <a16:creationId xmlns:a16="http://schemas.microsoft.com/office/drawing/2014/main" id="{C880CC53-7385-4933-A32B-84C9BFDCC03F}"/>
              </a:ext>
            </a:extLst>
          </p:cNvPr>
          <p:cNvSpPr>
            <a:spLocks noGrp="1"/>
          </p:cNvSpPr>
          <p:nvPr>
            <p:ph idx="1"/>
          </p:nvPr>
        </p:nvSpPr>
        <p:spPr/>
        <p:txBody>
          <a:bodyPr/>
          <a:lstStyle/>
          <a:p>
            <a:pPr>
              <a:lnSpc>
                <a:spcPct val="150000"/>
              </a:lnSpc>
              <a:spcBef>
                <a:spcPts val="1200"/>
              </a:spcBef>
              <a:spcAft>
                <a:spcPts val="600"/>
              </a:spcAft>
            </a:pPr>
            <a:r>
              <a:rPr lang="zh-CN" altLang="en-US" dirty="0"/>
              <a:t>细胞是生命活动的枢纽层次。细胞的研究既是生命科学的出发点，又是生命科学微观和宏观研究的汇聚点</a:t>
            </a:r>
            <a:endParaRPr lang="en-US" altLang="zh-CN" dirty="0"/>
          </a:p>
          <a:p>
            <a:pPr>
              <a:lnSpc>
                <a:spcPct val="150000"/>
              </a:lnSpc>
              <a:spcBef>
                <a:spcPts val="1200"/>
              </a:spcBef>
              <a:spcAft>
                <a:spcPts val="600"/>
              </a:spcAft>
            </a:pPr>
            <a:r>
              <a:rPr lang="en-US" altLang="zh-CN" b="1" dirty="0">
                <a:solidFill>
                  <a:srgbClr val="0000FF"/>
                </a:solidFill>
              </a:rPr>
              <a:t>1925. Wilson</a:t>
            </a:r>
            <a:r>
              <a:rPr lang="zh-CN" altLang="en-US" b="1" dirty="0">
                <a:solidFill>
                  <a:srgbClr val="0000FF"/>
                </a:solidFill>
              </a:rPr>
              <a:t>：“一切生命的关键问题都要到细胞中去寻找答案”</a:t>
            </a:r>
            <a:endParaRPr lang="en-US" altLang="zh-CN" b="1" dirty="0">
              <a:solidFill>
                <a:srgbClr val="0000FF"/>
              </a:solidFill>
            </a:endParaRPr>
          </a:p>
          <a:p>
            <a:pPr>
              <a:lnSpc>
                <a:spcPct val="150000"/>
              </a:lnSpc>
              <a:spcBef>
                <a:spcPts val="1200"/>
              </a:spcBef>
              <a:spcAft>
                <a:spcPts val="600"/>
              </a:spcAft>
            </a:pPr>
            <a:endParaRPr lang="zh-CN" altLang="en-US" dirty="0"/>
          </a:p>
          <a:p>
            <a:pPr>
              <a:lnSpc>
                <a:spcPct val="150000"/>
              </a:lnSpc>
              <a:spcBef>
                <a:spcPts val="1200"/>
              </a:spcBef>
              <a:spcAft>
                <a:spcPts val="600"/>
              </a:spcAft>
            </a:pPr>
            <a:endParaRPr lang="zh-CN" altLang="en-US" dirty="0"/>
          </a:p>
        </p:txBody>
      </p:sp>
      <p:grpSp>
        <p:nvGrpSpPr>
          <p:cNvPr id="4" name="组合 4">
            <a:extLst>
              <a:ext uri="{FF2B5EF4-FFF2-40B4-BE49-F238E27FC236}">
                <a16:creationId xmlns:a16="http://schemas.microsoft.com/office/drawing/2014/main" id="{04BB602C-F651-47A9-B25D-157BE308A2FC}"/>
              </a:ext>
            </a:extLst>
          </p:cNvPr>
          <p:cNvGrpSpPr>
            <a:grpSpLocks/>
          </p:cNvGrpSpPr>
          <p:nvPr/>
        </p:nvGrpSpPr>
        <p:grpSpPr bwMode="auto">
          <a:xfrm>
            <a:off x="2250478" y="3379792"/>
            <a:ext cx="3452740" cy="3287852"/>
            <a:chOff x="168854" y="2060848"/>
            <a:chExt cx="3453381" cy="3287037"/>
          </a:xfrm>
        </p:grpSpPr>
        <p:sp>
          <p:nvSpPr>
            <p:cNvPr id="5" name="矩形 2">
              <a:extLst>
                <a:ext uri="{FF2B5EF4-FFF2-40B4-BE49-F238E27FC236}">
                  <a16:creationId xmlns:a16="http://schemas.microsoft.com/office/drawing/2014/main" id="{BE82E4BC-30C6-4E05-98A2-703E68FF20BA}"/>
                </a:ext>
              </a:extLst>
            </p:cNvPr>
            <p:cNvSpPr>
              <a:spLocks noChangeArrowheads="1"/>
            </p:cNvSpPr>
            <p:nvPr/>
          </p:nvSpPr>
          <p:spPr bwMode="auto">
            <a:xfrm>
              <a:off x="168854" y="4978645"/>
              <a:ext cx="3453381" cy="36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800" b="1" dirty="0">
                  <a:ea typeface="宋体" panose="02010600030101010101" pitchFamily="2" charset="-122"/>
                  <a:cs typeface="Arial" panose="020B0604020202020204" pitchFamily="34" charset="0"/>
                </a:rPr>
                <a:t>Edmund B. Wilson, 1856-1939</a:t>
              </a:r>
              <a:endParaRPr lang="zh-CN" altLang="en-US" sz="1800" b="1" dirty="0">
                <a:ea typeface="宋体" panose="02010600030101010101" pitchFamily="2" charset="-122"/>
                <a:cs typeface="Arial" panose="020B0604020202020204" pitchFamily="34" charset="0"/>
              </a:endParaRPr>
            </a:p>
          </p:txBody>
        </p:sp>
        <p:pic>
          <p:nvPicPr>
            <p:cNvPr id="6" name="图片 3">
              <a:extLst>
                <a:ext uri="{FF2B5EF4-FFF2-40B4-BE49-F238E27FC236}">
                  <a16:creationId xmlns:a16="http://schemas.microsoft.com/office/drawing/2014/main" id="{4FAF0A3B-9FF4-49D9-A98C-2CB148A8CB2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79471" y="2060848"/>
              <a:ext cx="2432148" cy="2879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图片 5">
            <a:extLst>
              <a:ext uri="{FF2B5EF4-FFF2-40B4-BE49-F238E27FC236}">
                <a16:creationId xmlns:a16="http://schemas.microsoft.com/office/drawing/2014/main" id="{75762400-938B-43DC-A2F6-10A11C496660}"/>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546640" y="3374366"/>
            <a:ext cx="2497137"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287963"/>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69752"/>
            <a:ext cx="15696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sp>
        <p:nvSpPr>
          <p:cNvPr id="5" name="TextBox 23"/>
          <p:cNvSpPr txBox="1"/>
          <p:nvPr/>
        </p:nvSpPr>
        <p:spPr>
          <a:xfrm>
            <a:off x="5121256" y="2436284"/>
            <a:ext cx="3550972"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细胞是生命活动的基本单位</a:t>
            </a:r>
          </a:p>
        </p:txBody>
      </p:sp>
      <p:sp>
        <p:nvSpPr>
          <p:cNvPr id="6" name="TextBox 24"/>
          <p:cNvSpPr txBox="1"/>
          <p:nvPr/>
        </p:nvSpPr>
        <p:spPr>
          <a:xfrm>
            <a:off x="5121256" y="3215337"/>
            <a:ext cx="278153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细胞的三种基本类型</a:t>
            </a:r>
          </a:p>
        </p:txBody>
      </p:sp>
      <p:sp>
        <p:nvSpPr>
          <p:cNvPr id="7" name="TextBox 25"/>
          <p:cNvSpPr txBox="1"/>
          <p:nvPr/>
        </p:nvSpPr>
        <p:spPr>
          <a:xfrm>
            <a:off x="5121256" y="3994390"/>
            <a:ext cx="149912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真核细胞</a:t>
            </a:r>
          </a:p>
        </p:txBody>
      </p:sp>
      <p:sp>
        <p:nvSpPr>
          <p:cNvPr id="9" name="文本框 8"/>
          <p:cNvSpPr txBox="1"/>
          <p:nvPr/>
        </p:nvSpPr>
        <p:spPr bwMode="auto">
          <a:xfrm>
            <a:off x="5121256" y="1575185"/>
            <a:ext cx="5868322" cy="584775"/>
          </a:xfrm>
          <a:prstGeom prst="rect">
            <a:avLst/>
          </a:prstGeom>
          <a:noFill/>
        </p:spPr>
        <p:txBody>
          <a:bodyPr wrap="square"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细胞的同一性与多样性</a:t>
            </a:r>
            <a:r>
              <a:rPr lang="zh-CN" altLang="en-US" sz="3200" b="1" dirty="0">
                <a:solidFill>
                  <a:srgbClr val="FF0000"/>
                </a:solidFill>
                <a:latin typeface="微软雅黑" panose="020B0503020204020204" pitchFamily="34" charset="-122"/>
                <a:ea typeface="微软雅黑" panose="020B0503020204020204" pitchFamily="34" charset="-122"/>
              </a:rPr>
              <a:t>（重点）</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303801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病毒及其与细胞的关系</a:t>
            </a:r>
          </a:p>
        </p:txBody>
      </p:sp>
    </p:spTree>
    <p:extLst>
      <p:ext uri="{BB962C8B-B14F-4D97-AF65-F5344CB8AC3E}">
        <p14:creationId xmlns:p14="http://schemas.microsoft.com/office/powerpoint/2010/main" val="9581582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1BB89-C25B-4004-8FE1-33C77AFB3D6D}"/>
              </a:ext>
            </a:extLst>
          </p:cNvPr>
          <p:cNvSpPr>
            <a:spLocks noGrp="1"/>
          </p:cNvSpPr>
          <p:nvPr>
            <p:ph type="title"/>
          </p:nvPr>
        </p:nvSpPr>
        <p:spPr/>
        <p:txBody>
          <a:bodyPr/>
          <a:lstStyle/>
          <a:p>
            <a:r>
              <a:rPr lang="zh-CN" altLang="en-US" dirty="0"/>
              <a:t>一、细胞是生命活动的基本单位</a:t>
            </a:r>
          </a:p>
        </p:txBody>
      </p:sp>
      <p:sp>
        <p:nvSpPr>
          <p:cNvPr id="4" name="内容占位符 3">
            <a:extLst>
              <a:ext uri="{FF2B5EF4-FFF2-40B4-BE49-F238E27FC236}">
                <a16:creationId xmlns:a16="http://schemas.microsoft.com/office/drawing/2014/main" id="{EED3E933-815C-442F-905F-9D7D46683614}"/>
              </a:ext>
            </a:extLst>
          </p:cNvPr>
          <p:cNvSpPr>
            <a:spLocks noGrp="1"/>
          </p:cNvSpPr>
          <p:nvPr>
            <p:ph idx="1"/>
          </p:nvPr>
        </p:nvSpPr>
        <p:spPr/>
        <p:txBody>
          <a:bodyPr/>
          <a:lstStyle/>
          <a:p>
            <a:r>
              <a:rPr lang="zh-CN" altLang="en-US" dirty="0"/>
              <a:t>地球上只存在一种生命形式，就是以细胞为基本形态结构的生命体</a:t>
            </a:r>
          </a:p>
        </p:txBody>
      </p:sp>
      <p:pic>
        <p:nvPicPr>
          <p:cNvPr id="7" name="图片 6">
            <a:extLst>
              <a:ext uri="{FF2B5EF4-FFF2-40B4-BE49-F238E27FC236}">
                <a16:creationId xmlns:a16="http://schemas.microsoft.com/office/drawing/2014/main" id="{1B2793A6-7FB6-4325-AED5-2408EFDA1E3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18365" y="2042588"/>
            <a:ext cx="6955270" cy="4680000"/>
          </a:xfrm>
          <a:prstGeom prst="rect">
            <a:avLst/>
          </a:prstGeom>
        </p:spPr>
      </p:pic>
    </p:spTree>
    <p:extLst>
      <p:ext uri="{BB962C8B-B14F-4D97-AF65-F5344CB8AC3E}">
        <p14:creationId xmlns:p14="http://schemas.microsoft.com/office/powerpoint/2010/main" val="230424773"/>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61DB1A-688B-4978-83AD-E9A5BA2A347B}"/>
              </a:ext>
            </a:extLst>
          </p:cNvPr>
          <p:cNvSpPr>
            <a:spLocks noGrp="1"/>
          </p:cNvSpPr>
          <p:nvPr>
            <p:ph type="title"/>
          </p:nvPr>
        </p:nvSpPr>
        <p:spPr/>
        <p:txBody>
          <a:bodyPr/>
          <a:lstStyle/>
          <a:p>
            <a:r>
              <a:rPr lang="zh-CN" altLang="en-US" dirty="0"/>
              <a:t>（一）细胞的基本共性</a:t>
            </a:r>
          </a:p>
        </p:txBody>
      </p:sp>
      <p:sp>
        <p:nvSpPr>
          <p:cNvPr id="3" name="内容占位符 2">
            <a:extLst>
              <a:ext uri="{FF2B5EF4-FFF2-40B4-BE49-F238E27FC236}">
                <a16:creationId xmlns:a16="http://schemas.microsoft.com/office/drawing/2014/main" id="{0FA93C44-8D27-4223-8D27-64C39601C8F3}"/>
              </a:ext>
            </a:extLst>
          </p:cNvPr>
          <p:cNvSpPr>
            <a:spLocks noGrp="1"/>
          </p:cNvSpPr>
          <p:nvPr>
            <p:ph idx="1"/>
          </p:nvPr>
        </p:nvSpPr>
        <p:spPr>
          <a:xfrm>
            <a:off x="824366" y="1219200"/>
            <a:ext cx="4296274" cy="5435604"/>
          </a:xfrm>
        </p:spPr>
        <p:txBody>
          <a:bodyPr/>
          <a:lstStyle/>
          <a:p>
            <a:pPr>
              <a:lnSpc>
                <a:spcPct val="150000"/>
              </a:lnSpc>
            </a:pPr>
            <a:r>
              <a:rPr lang="zh-CN" altLang="en-US" dirty="0"/>
              <a:t>相似的化学组成</a:t>
            </a:r>
            <a:endParaRPr lang="en-US" altLang="zh-CN" dirty="0"/>
          </a:p>
          <a:p>
            <a:pPr>
              <a:lnSpc>
                <a:spcPct val="150000"/>
              </a:lnSpc>
            </a:pPr>
            <a:endParaRPr lang="zh-CN" altLang="en-US" dirty="0"/>
          </a:p>
          <a:p>
            <a:pPr>
              <a:lnSpc>
                <a:spcPct val="150000"/>
              </a:lnSpc>
            </a:pPr>
            <a:r>
              <a:rPr lang="zh-CN" altLang="en-US" dirty="0"/>
              <a:t>脂</a:t>
            </a:r>
            <a:r>
              <a:rPr lang="en-US" altLang="zh-CN" dirty="0"/>
              <a:t>-</a:t>
            </a:r>
            <a:r>
              <a:rPr lang="zh-CN" altLang="en-US" dirty="0"/>
              <a:t>蛋白体系的生物膜</a:t>
            </a:r>
            <a:endParaRPr lang="en-US" altLang="zh-CN" dirty="0"/>
          </a:p>
          <a:p>
            <a:pPr>
              <a:lnSpc>
                <a:spcPct val="150000"/>
              </a:lnSpc>
            </a:pPr>
            <a:endParaRPr lang="zh-CN" altLang="en-US" dirty="0"/>
          </a:p>
          <a:p>
            <a:pPr>
              <a:lnSpc>
                <a:spcPct val="150000"/>
              </a:lnSpc>
            </a:pPr>
            <a:r>
              <a:rPr lang="zh-CN" altLang="en-US" dirty="0"/>
              <a:t>相同的遗传装置</a:t>
            </a:r>
            <a:endParaRPr lang="en-US" altLang="zh-CN" dirty="0"/>
          </a:p>
          <a:p>
            <a:pPr>
              <a:lnSpc>
                <a:spcPct val="150000"/>
              </a:lnSpc>
            </a:pPr>
            <a:endParaRPr lang="zh-CN" altLang="en-US" dirty="0"/>
          </a:p>
          <a:p>
            <a:pPr>
              <a:lnSpc>
                <a:spcPct val="150000"/>
              </a:lnSpc>
            </a:pPr>
            <a:r>
              <a:rPr lang="zh-CN" altLang="en-US" dirty="0"/>
              <a:t>一分为二的分裂方式</a:t>
            </a:r>
          </a:p>
          <a:p>
            <a:pPr>
              <a:lnSpc>
                <a:spcPct val="150000"/>
              </a:lnSpc>
            </a:pPr>
            <a:endParaRPr lang="zh-CN" altLang="en-US" dirty="0"/>
          </a:p>
        </p:txBody>
      </p:sp>
      <p:pic>
        <p:nvPicPr>
          <p:cNvPr id="4" name="图片 1">
            <a:extLst>
              <a:ext uri="{FF2B5EF4-FFF2-40B4-BE49-F238E27FC236}">
                <a16:creationId xmlns:a16="http://schemas.microsoft.com/office/drawing/2014/main" id="{B7CFFB44-A1D0-4201-AEDC-66F4B20305B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598258" y="1064455"/>
            <a:ext cx="5769376"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8282480"/>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7C5017-FB57-4050-8B27-AAE0B3CF69ED}"/>
              </a:ext>
            </a:extLst>
          </p:cNvPr>
          <p:cNvSpPr>
            <a:spLocks noGrp="1"/>
          </p:cNvSpPr>
          <p:nvPr>
            <p:ph type="title"/>
          </p:nvPr>
        </p:nvSpPr>
        <p:spPr/>
        <p:txBody>
          <a:bodyPr/>
          <a:lstStyle/>
          <a:p>
            <a:r>
              <a:rPr lang="zh-CN" altLang="en-US" dirty="0"/>
              <a:t>（二）细胞的大小</a:t>
            </a:r>
          </a:p>
        </p:txBody>
      </p:sp>
      <p:pic>
        <p:nvPicPr>
          <p:cNvPr id="6" name="Picture 2" descr="figure 1-20">
            <a:extLst>
              <a:ext uri="{FF2B5EF4-FFF2-40B4-BE49-F238E27FC236}">
                <a16:creationId xmlns:a16="http://schemas.microsoft.com/office/drawing/2014/main" id="{D1F0EC97-D6D7-4563-A7CC-3ADDA1F6A62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56191" y="1521614"/>
            <a:ext cx="9479619"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538941"/>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527479" y="501868"/>
            <a:ext cx="11233151" cy="973138"/>
          </a:xfrm>
          <a:solidFill>
            <a:schemeClr val="bg1">
              <a:lumMod val="95000"/>
            </a:schemeClr>
          </a:solidFill>
          <a:effectLst>
            <a:outerShdw blurRad="50800" dist="38100" dir="5400000" algn="t" rotWithShape="0">
              <a:prstClr val="black">
                <a:alpha val="40000"/>
              </a:prstClr>
            </a:outerShdw>
          </a:effectLst>
        </p:spPr>
        <p:txBody>
          <a:bodyPr>
            <a:noAutofit/>
          </a:bodyPr>
          <a:lstStyle/>
          <a:p>
            <a:pPr eaLnBrk="1" hangingPunct="1"/>
            <a:r>
              <a:rPr lang="zh-CN" altLang="en-US" sz="4000" dirty="0">
                <a:solidFill>
                  <a:srgbClr val="0000FF"/>
                </a:solidFill>
                <a:latin typeface="微软雅黑" panose="020B0503020204020204" pitchFamily="34" charset="-122"/>
                <a:cs typeface="Times New Roman" pitchFamily="18" charset="0"/>
              </a:rPr>
              <a:t>考核方式</a:t>
            </a:r>
            <a:endParaRPr lang="en-US" altLang="zh-CN" sz="4000" b="1" dirty="0">
              <a:solidFill>
                <a:srgbClr val="0000FF"/>
              </a:solidFill>
              <a:latin typeface="微软雅黑" panose="020B0503020204020204" pitchFamily="34" charset="-122"/>
              <a:ea typeface="微软雅黑" panose="020B0503020204020204" pitchFamily="34" charset="-122"/>
              <a:cs typeface="Times New Roman" pitchFamily="18" charset="0"/>
            </a:endParaRPr>
          </a:p>
        </p:txBody>
      </p:sp>
      <p:sp>
        <p:nvSpPr>
          <p:cNvPr id="2052" name="TextBox 2"/>
          <p:cNvSpPr txBox="1">
            <a:spLocks noChangeArrowheads="1"/>
          </p:cNvSpPr>
          <p:nvPr/>
        </p:nvSpPr>
        <p:spPr bwMode="auto">
          <a:xfrm>
            <a:off x="2859511" y="2368284"/>
            <a:ext cx="47989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2800" b="1" dirty="0">
                <a:solidFill>
                  <a:prstClr val="black"/>
                </a:solidFill>
                <a:latin typeface="微软雅黑" panose="020B0503020204020204" pitchFamily="34" charset="-122"/>
                <a:ea typeface="微软雅黑" panose="020B0503020204020204" pitchFamily="34" charset="-122"/>
                <a:cs typeface="Times New Roman" pitchFamily="18" charset="0"/>
              </a:rPr>
              <a:t>期末考试：</a:t>
            </a:r>
            <a:r>
              <a:rPr lang="en-US" altLang="zh-CN" sz="2800" b="1" dirty="0">
                <a:solidFill>
                  <a:prstClr val="black"/>
                </a:solidFill>
                <a:latin typeface="微软雅黑" panose="020B0503020204020204" pitchFamily="34" charset="-122"/>
                <a:ea typeface="微软雅黑" panose="020B0503020204020204" pitchFamily="34" charset="-122"/>
                <a:cs typeface="Times New Roman" pitchFamily="18" charset="0"/>
              </a:rPr>
              <a:t>70-80%</a:t>
            </a:r>
          </a:p>
        </p:txBody>
      </p:sp>
      <p:sp>
        <p:nvSpPr>
          <p:cNvPr id="2053" name="AutoShape 2" descr="data:image/jpeg;base64,/9j/4AAQSkZJRgABAQAAAQABAAD/2wCEAAkGBhQQERUUEhQUFRQWGRYVFBgVFRcZHRgWFxQYGhUVGBoYHCYeGBojGhUYHy8gJCcpLSwsGB4xNTAqNSYrLCkBCQoKDgwOGg8PGiwlHyUsLCwsLywtLCksLCwsKSwsKSwtLSwsKSkpKSwsLCosLDAsLCwsLCwsLCwsLCksLCwsLP/AABEIAOwA1QMBIgACEQEDEQH/xAAcAAEAAQUBAQAAAAAAAAAAAAAABwEDBAUGCAL/xABJEAACAQMBBQUFBQQIBAQHAAABAgMABBEhBRIxQVEGBxNhgRQiMnGRQlKhscEjYpLRCCQzQ1NygrIVNKLwc9Ph8RdUY2SjwtL/xAAbAQEAAwEBAQEAAAAAAAAAAAAAAQIDBAUGB//EADIRAAIBAgQEBQIEBwAAAAAAAAABAgMREiExQQQFUWETInGR8KHRMjOB4QYVIyVSscH/2gAMAwEAAhEDEQA/AJxpSlAW7hyqsRqQCQPMCuE7nBcSWj3NxI7G4kMih2JxjRmAPwgtnCjTAFd+a43u/HszXdg2ht5nkhH/ANtOS8RGeIBLL81oDA7yux17tCSIW8ieAFIeNpXjAfe/tDuA+Jppg8Maca1kdntbYqq4f261UftYgXZ0GdWjL5fAHmR1A4iVKpiq4c7lsWVjW9nu0UF/As9u4dG+qtzVhxVh0rZ1wPabYEmzZW2js5NfivLZdFnjGrOoA0lXU5HHXjwPYbF2xHeQRzwtvRyDeU/mCORByCPKrFTOpSlAKUpQClKUApSlAKUpQClKUApSlAKUpQClKUApSlAKUpQCuK7eI9nJFtOFSxgHh3aji9mzZcgdUbDj1867WviWIMpVgCpBBBGQQdCCOYxQFuxvUmjWSNgyOAysOBBGQav1F1ndt2duvAlJOzJ2LW7nX2dzlnjP7mcnyGvJqkW92vDBF4sssccWAd93AXXhgk4OeWONAZZqOdkzDZG1ns9FtL39tba6RznR4h0ViNB1KjnWwue+fZUZwboN5okjD6ha0neBtu02lYmeznjlmtGSYbp99F3gGYqfewDuseXu1DdlclK7sSkKVrdh7ZW5gikBUNIiuVBGhIBIx5HNbHNSQVpSlAKUpQClKUApSlAKUpQClKUApSlAKUpQClKUAqhpUYdpO3dzf3TbP2QQCulzdH4YtcEJ1OdM9eHDIAkm6vo4l3pHRF6uwUfUmrNntqCbHhTRSZ4bkiN/tJrlNld0lonv3W/ezHVpLli+vPdUnCjPzrZXndts6Vd02kK9GjXcZTyKsmCCKA1XejtuLwRYiIXF1de7DFnG5jhOxGqBSM58jyzVrsZ3VwW8SG6Ju5UzueJkxxg8oomO6oznXH04Vo+7HY2ZLq7eSSZjK9tBJMd5/AhYqPeOuugP+WpYgXCgeVAWRsqEDAijA6bi4/Kua7Td11leqf2QhlIIEsA3GGeoXRx1Brr6UB5Z2v2ObZ9y0M4IlGXSRWKiVCdJFwdPNeR+tbPYnau+sf8Al7l2Tj4U58RD5An3l9DUn99+xRLs83AwJLVlkU9VZgrp8iGB9KhqO6UkAcSM8D0HPhkZ4VxVsdOV4vI7KSjUjZom3sX3sQ3zLDOvs1ydFRmysn/hvwJ/dOvzrvK8sTQhxg/MEcQeRB5EVL/db3hNc/1O6bNyi5jc/wB/GOJ/8RRx68eta0a2PJ6mVWjgzWhJFKUroMBSlKAUpSgFKUoBSlKAUpSgFKUoBSlKA4fvg7UtYbNcxnE0xEMeM5G8DvMuOBCg4PUivju07JLs62ijx+1bEk55+IVzu/Jfh9D1rSd8ab99shGz4ZuNemd+P/v1qQIHw4J6/nQG2qhqtDQEc926blm8Z+OK4ukcdGE7HB9CKkOJsqD5Vwt3D7DtR2yPAvtwHXSK6VcLvdBKgwDzZQOdddZXOPdPp/KgM+rUtyqY3mVd47q5IGT0GeJ8quZqJO97u/v9pXts9sFMSrukl1Xwm38lyCckEY+EE6UB1ne5IF2NeZ/wwPrIgH51AngiOCIj7G6SfJtGP/Vn0qUu9btEjz2WzSd8NPA1103d4bsbebH3sdAOtR6LfdDRuMlS8bDl7rFSPlpXLXlsfRckpKr4sHq42Xz1sY1Wprl4GS4iJEsDCRCNOB95fkRnI6VWIbp3DxXhnmvJv0PnXzdSgKRqSQQFGpOn5dTyrijeM1Y5alNq8JLPT9T05sXai3VvFOnwyorjy3hnHpw9Kzq5TurGNkWef8If7jXV16544pSlAKUpQClKUApSlAKUpQClKUApSlAR333bNZrFLmNcyWk0c4x90HDZ544HTpXQ2F8txFHMnwyIsi/JgCPzrfXdqsqNG4DI6lWB5qwww9QajLYbnYsvsF02LZmZrGdvh3WJJt5GOiOOWTg586Aky1n3l8+dXTWnilKnI/8AetlBdhvI9P5UBDvY7u3vhtO8N8u9aTCRZSz7wn3mzEV1yGU4YNoVxgVmbI7fSxPcQzRS3MdvNJAk8e6zsqNgGRMgu2MZZePSu07bdsBaJ4UOHu5AREmfh/8ArSfdjXjrxxgcaj/Z1iII1jBLYzljxZics58ySTWVSph0NIQxHTQ97tmum9cA/da1mz+C/rWLtTvLuLhSllbtDn+/uVwAOqRZ3mPTOBWt3jWnka6myFC2ycN5iskh+Sj3V+ZJ+VZ+M2X8JIw+0eyt20coxaaJxcl2OXeRTlnfzIz9MDhX12qt92dZR8Fwqyrjhv7o3x04brfWtZ2UtxFfXkLO0g3VyXOS33s/xmur2LZLdWj2UpIktiFV+YAybeVevu6Ec8MK5azw2k/lz1OW8Q6NXEvb58yOMmt1ce8M9Dkgj5Eaisee2CoViX35CsScSS0h3VGTknjmtjeWjwSGKUbrjXTgy/fQniv4jga6Puk2F7bem6YHwLXIiJGjzsCCwPMIv4kVpSjifY+k5hxdGlQdaNsTVk9/vl+xMOwtmC1toYBwijSP57qgE+p1rPqlVzXefAClKUApSlAKUpQClKUApSlAKUpQClKUArF2js2K4jMc0aSRtxVwCD6GsqlAcSnd29vpY31xCg4RSgXEYHIKHwygdA1cz3k3u0bCO3Ed0jPcS+DlLdU3SRowLFiDWb3u96Muy5IoLZYzK6+K7OCQqb2FAHPJDa50x51p+0vac7W2NDfCPde0uo3nRSSAEYb5XPEYZT5a9Kgm25S1sVj3iMs7HMkjks7n7zM2Sf0rIqisCAQcgjIPUHUH6VWuC9ztQqjOACScAaknkANSfSq1zl1tJb+f2KBsp8VzIvARqRmNSOJYkLnzNWhBydkEm2ktWW9nx7iw3ZGBcTy7xOmI59ICfVE/ira3917LPDdZwoYQT8sxStgMf8j4bXzq32svkkQ2ECh5WCghfhgVSCHcj4SN3ReP64+3oTdCCxj/AGkl0yJka4RGBllONNACfr0revTTkor0Na+GlLyvRL3NltCA7elFpaAGGJgbi6I91BwKQn7TkZ8iPLWpe2NseKzgSCBQkcYwoH4k9STqT519bJ2VFawpDCgSNAFUAY4cz1J4k1H/AHwd5YsIjbW7D2uQakf3KH7Z6MRwHr0q1KnGlHCjhqVJVZXZa7yO+dbF2t7MLLcLpIzZ3Ij904+N/IaDnrpXA7B79r+GUG4KXEROXXdVGAP3CuBpyBzUbpqwG8MsQCWOmSfiY8h51vu0Wwra2jja3vorpjpKiI67h5FSw95eXI8NOlrvYvhgspanqnYW3Ir2COeBt6OQZB4EdVI5EHQithXmzub7wxs+49nmcC2nOpY4EUvBXJPBTwbpoeRr0Za30cozG6OOqMG/I1dGElZ2L9KZpQgUpSgFKUoBSlKAUpSgFKUoDA23t2CyhM1zII4xoWOeJ4AAaknoK5RO+zZJOPaSPnDMB9Slcz/SE2FcTQwzp71vBveKoON0sQFkx9ocuoz86gkmqt2NqdPHuSL337Rt7q7t7m2mjmR4TGdxgSrRuT7w4rkPpnoa7ruHto5tlTxOFdWmkWRTzVo1GD8xmvP27Uu/0dYpParlhnwREqt08QuCnruh/r51Cd2WnDDC3cz9rbDn2PvRuGez18C4Cl/BHJLgDUBSRhuBH4YUV9dMmY0tZgeDpMwU9DjdOPkCandkBGCMg6EHpXP3nd5s+VizWsYY6kpmPJ6nwyM+tVlSTzRmqjRCe3LebwpHvJ41UKxWCJtxZGA0VmbDMD0Fa7YngxqGivo4UeJElyQJQVJZgufhyWxnB4aVO8fdhswHPscRPVgzf7iazbXsTYxP4kdpbq44MIl05aaaVKg1oyVUad0QL2itTDYM0Q9mt2ICNIGEt4+RkIvxbm6d4yNjPDnVyPtJcWk9vdR28cRijZY4Zm9+VHUDSJBvIM4IY4GnGtt2n2qbu9ur4qGhssW1mrao1xvhS5HBgGJbzwvSuWOSSWYszHLMxyWPMkmuepUVN5GtOm5q7Ouve/i9MDj2RI5TosikuEHNtw8SOWuK4CK3jnZpXczyOd53c5JY8SRy9a2NY1xs5HOcbrfeU4NYyruas8vQ2VFRzWfqXUtlXgqj5AVcxWDmaPpKvlhWHpwartvtFHOAcN91hun6HjWLi9dTVSWmheeFTxAPoK+IrNUO9GDG3JoyUb6qQavUqqk1oyzinqjebL7ebQtj7l08q/cuAJB6No4+tdnsbvwAwL23ZOskH7RPmVOHX0zUYUrePETjrmYyoQemR6T2L2ht71N+2mSVeZRs4PRhxU/MVsa8uW0rwyCWCR4ZRweM49GHBx5GpQ7I98gZlh2iFjY4VbhdI2JOAHH90fP4fMV2U68Z5bnJUoyh6Ep0qgbNVrcxFKUoBSlKAUpSgIX/AKRguNy2I3vZct4mOHi5G5v48s4z51CFer+8vYEt9s2eCAjxGAZQce/uMG3MngTjAPXFeVJ4GjZkkVkdSQysCCpGhBB4VSR1UJaot16Y7kPB/wCExeEMNvP43UyhtSfTdx5YrzdabPlm3vCjeTcVnbcUndVRlmYjQAAVJvcJ2u8C6a0kbEdwN6PPKZRw/wBS59VHWkSa1pLLY9B0pSrnIK5rvF2/7Ds24mBw+5uR9fEk91SPkTn0rpaib+kTtEpZwQg/2s28fNY1J/NhQlK7sR72afe2LMOcVzE7Z+6WTX8fwrGAr57tLhGmltJc+HdxmP5OoJU/PG9jzAr7aF0JSQYdCUcfvLofQ8R5EV5ldZ3PSp5ZFKUpXMairVxarIMOoPzq7SpTtoQ1cwvZpI/7Nt4fdc/k386uQ7QVjukFH+6wwT8uR9KyatXFssgwwz06jzB5VfEn+Irha0LtXrSxlmJEMTykaHcGQP8AMxwq+prTTzSQA5y6YwG+0vTe6jzqR7HbJu1Sz2OQAqjxbhkYLEvAkBgC8rHy/mIko04upN+Vb7FXUtkc+3ZS9A/5V/SSAn6CT8q113ZSRg+NDKg4HxImA+Wcbp+tdtJ3Z3cR8QXkt2dd+J5ZYN7P+G6SEKfIjHyrO2JbJK4givLyxu//AJe93Zw/PMbNjxBj7r50OlV4avw3FfkzTfTNP2eZk6zjqjB7t+3U1mBHcLI1gCqrOytiAscKu8dXizgaZ3MjXFTUpzUb3/YvacyvA81k0UgKNII5Q4RhhiIySpbGce9pxqRLaHcRVzndAXJ8gB+levTxJWkcs8N7xLtUzWPLeYJVQWYchwHzJ0FUW2LfGc/ujQevNqnHssyMO7Po3OThPe8+Q9f0FXkB50CY4V9VKT3KtrYUpSrECtNtvsfZ3pBubeKUjgWXX6jWtzSgMGLYkKQmGONEiZShVFCjdIweHlXkO+t3s7mRFYrJbzMqsDqHikIDD1XNeyjXmrvv7Oey7SMqj9ndDxQcaeINJF+eQG/1VWRrSavZ7k8diO0y7RsorheLLiQfdkXRx9Rp5EVva8t92veO+yJWDKZLaQgyID7ysPtpk4z1HMAcK7Xb/wDSIJUrZW5U8nnIOB1CIePzNTdEOnJO1iV+0vaq32dCZbmQIvBRxZz91F4sfy515p7xO8KTa9yrFfDhjyIY85IzxZjzY4HDQYx5nGEV7tid5GZpWUb0kkjYjhj4ksfhjQanA6cDXOXCgOdxiyg4DEbuR1xyz0qL3LKKi11L8Fw0bq6HddGDKRyZTkH61JW33W6hi2hEPdkAjuBn4JR7qk+Wfd/gqMa6XsZ2qFo7RTjftJ/dmX7uRjxB8uY8uoFc9SGJHY8szOpWftvYrWrgZ34n1glzkOuMgEjQuB9Rg9cYFee1Y1TuKUpVSRSlZux9lG5lKltyJBvzyEgCOP5nQM2CB01PLBslchux9bH2DNeMRCoCDR5JMhB1AxrI3kNOpFb3u5un2ftGXZzKrCXMmY9QjKmd48wjKMYPwn51uLCCa+RY7H+qWS+6J9335FB19nU/CDr+0bjnIrquz/Za3sVIgT3m+ORzvSOTqSznU68uFeJzbmHDQpT4d+aT2Wz2bfVdF6Oxg3iZt6wttbAiu4tyeMOvFTwKtyZWGqsOorNq/aS4O6eB/OvkeDSdVJycXs1s9hLQ5jZPaSbZ0qW1+5lgkO7bXbYBDH4YbjkG5B+fOu+rm9v7FjuI3hlXejkGD5dCDyYHUHyrE7udsyPHLaXLb1xZuInbnJGRmGXXquh8x51+i8o5jOvi4ev+ZDXuuvzsclSFs1odfiq0rEk8ViQu6q9T7xPyHL1r3JSsUSuZTNisf20E4XL/AOXUep4VRdnj7ZLn946eg4VkKuOFV8z7fPnUnyrufKFjxwPLjVKu0q9itxSlKkgVzPeD2LTatm0JIWQe/C5+zIBpnH2TwPz8q6alAeR9odgdoQSGN7OctnAKIXVvNWXINdn2M7ibi4Ikvj7PFofDBBkYdDyj066+Veha5bvE7ZrsuzeXQytlIFOu9IRoSPurxPyxzqLI0dWTyuRX3vdoYbSIbIsFWONcNc7voVjJ4ls4ZiTnh51xPYrsDPtZpFiBEcSMzOeBfdJiiGdMs2PkMnpnXbJ2VPtG6EceZJ5mLMx6k5eRzyUZJJr1X2S7LxbOtUt4RooyzEDLufidvM/gMCo1LS8iw7vU8hvGVJDAhgSGBGCCDggjkQa+ak3vv7Em0ujdxr+wuCS+PsT8WB6BviHnvVGVUaszqpyxRudp2N7YxrH7FfDftXwEY5zEc6ajUKDqCNVrabe7NyWnvZ8S3OCsy40B4CQDh/nHunyqN66vsl3hS2I8OQeNb8ChOqjmEJ0x+6dKwqU8WhOcTIpW/ksrG8w1pcx2ztgmCcboGeQUkFTw+ElTyFfU3Yswjfubu2ii5sAxPyXfwM+h+Vcjps0xo55VLHdXGcFiScKiD4pHP2UHM8+AySK7bsn2QN2qGVStip31RshruT/HmXisfDdTPADlXx2Z7Ki9K4ieLZ6MrHxR+1vXQ5VpNNIgdcaeQ6SiFxw0HLHLyr5zm3NfAToUH5t307Lv/r10ybxvsFUAYAAA0AHLHKq0pXxZYUpSgMy496MN0/7NR7fbQ9k7Q2bDRbqFoJDyJDExn5hgo9akFG/ZH/vnUc949v8A1rZUg4reInoxU/8A619lwVX+40Km84Z+tn9kc8l5GiWqUpX3hyilKUApSlAK0XbbtEdn2M1yqb7RrlVPAksFGcchnNbe6uliRnkZURQWZmIAUDiSToBXmTt73p3O0ZZUSRo7QkokajG+gbRpOZJwDjlwoWjFydkb3s53+3cUv9cVJoWPvbi7jICeK8mA6H61NXZ3tlabQBNrOkhGrKMqwHUowDAeeK8g7tbLs/t2WxuY7iA4eMg45MufeRscVYaGqKRvKhlkeutrbVitYXmmcJHGpZmPIDkOpPAAak15d7bdrJttXoZUbGRHbQjUgE6cOLsdT9OVV7Tdtr7bUqRvkgsBFbwg7u9y04s2vE8PKpm7q+6tdmr7RchXu2GnMQqeKqebHm3oNMkzqZ28PN6mw7r+7xdlW+Xw11IAZmH2RxES+Q5nmdeldvSlWMm7mDtrY0V5BJBOu9HIMMPyIPIg6g+VeWe3HYibZVwYpcsjZMMoGki/o45r+hr1pWg7bbMtJ7ORb8qsAG8XYhTGR8Lq3Js8OvDBzioauXhNwdzyPWVsu28WeKM8HkjQ/wCp1H61YuigkdYmZ4wzbjMu6WUHRiuTunGuM1csrjwpEkH2GRx/pYN+lYyTtkdykpLImjtHsy3uJmW4jVoobZ5jjQ6sQpDDUbqxNj/N5Vs+7nsZbwWcErQxtM6+KXZQxHiaqoJ6KQK0+3L2NlM4dRBd20luHJACuQ7RZzwB3nXyIHWuq7utspdbOt2X7CLE4zwaMBT9cA+tfCcynWhwiUW1G6T9nl73+hpWwuZ0eKrSlfJlBSlKAUpSgK72mOVcZ2sX2jaeyrYcpWuX8lhXIOfQ/hXZVy3YKL27aNztHJMMYNpa6aMAQZZB1BYYB8z0r6T+HKEq3GKo9IK//EvnQxrO0bEkClKoDX6UcZWlKUApSlAQn/SM2tKotoFcCJ953QNqzKQF3h90ZPln5VCYz5VNXeJ3SbQvtpSTxPE8ThdwvIV3AFA3MYPME6cc9aybX+jpEbcCW6cXPEsigxjT4QjYLAHnkE+VVaub05qKINoTipIuu4LaSMQjW0i8mEjLn5hl0rq+73uMMEnj7RMchUgxQoSygj7TnA3vJeHXPCq4TV142yNx3K9ghZ2wupl/rM4yAwH7OLigHQkHJ+YHKpMqgFVrQ5G76ivl3ABJIAGpJ5Dqaqa8196PefLtCV4IGK2akqAunjbp+Nz93I0HTjUN2JjFydkSL2v79rW1LR2i+1SjILA7sSkafFxf/Tp51GcKbU7TXGCxMakbx1WGEHnj7TY5an5Vh93ndzLtabnHbIf2suP/AMcedC5+g4nofTWxtiw2cKwwII40GAB+JPUniTRZl5WhktTn+xndnabMjwqCWVhiSWRQS2moAOQi/uj8at7X7otmXLb7WwRjqTEzR5PUhTj1xXZUqTIjbb3ctZexTpbQnxvDPgszuxDr7ygbxwu8RunyNQv2B7ZvsqfJDNC+FnTmMZ99c/aU8ueo+XrA15I7w9ni32leRr8Ildh5B/fx/wBVc/EUIV6bp1FdPU2panozZG2IbuJZYHEkbcCOvQg6g+RrNridjd3DxWsF1s2XwLhoYmlicloZjuDe3xqUY54j8ONZY7bSW3u7StJrYg4MqKZoSPvB0yVHkRX59zD+HuIoScqKxx7ar1W/6fQ2hVT1OrpWv2b2htrn+wnhk8kkUn1Gcj1FbCvnJwlB2krPuailaja/a60tATPcRLjXd3gWPyRcsfpXNP2h2htX3NlwNBC3xXdwN3TmY11yfqflXocHyvieLf8ATjl1eS9/sVlOMdS92529LK67NsTm6n0dh/cRfbdjyJUHzA8yKkPs5sOOxtoreL4Il3QTxJ4sx8ySTWs7F9hYdmRsEzJNJrNM+ryHOdTyXXQfma6Wv0vlvL4cDR8OOb3fV/bocc54ncVhywOpLRnOeKsdD8j9k/hWZSu+UcREZWMa3vA+mqsOKniP5jzFZNWprYPxHDUHmPMGviMsuje8OR5/6h+oqE2vxEtJ6GRSqA0q5QYqtKUApXy7YBOvpVuO5DDp5HQ/SgL1KttIRwUn5EfqaqHP3T+H86A+jXj7tT2ebZ93LbPr4bYU/eQ6o3qpHrmvXpn6hvoT+VRB3/dmllijvY8b0WI5RzMbH3W6+6xx8mqGro0pSwyOm7kLhX2RCFGCjSq/m2+Tn6EfSu+qE/6O+3/+YtGPSePX5LIP9p9TU2URWSs2hSlKkqUNeVO9g72173GvvqPXw0GPrXqsmvJ8y/8AEdskKQRcXehGo3DLxHUbozUM0p7vsepdkx7sES8MRoPogrLKg8aKMVWpMzR7Q7EWM/8AaWsBPIiMKR5hlwQfOtLJ3PbOJz4c2OguZ8f7662OQmRweA3SPUHP4ismqK0s7EtWOc2T3dbPtdYrSIH7zDfb+J8muiC4qtKuQfLk4048q+LeffGeHIjoRxBq4axZlKNvjgfjHl9/5jn5fKqSbWexaKTyMulUVqrVyoqmKrSgKAUqtKAwr68eP4Yy/mOA/WtTJt+X7qj0P6mtrfGbP7IKR58fx0rDMl191fov86Awjt6XqP4a+G23KeJX1UVkTWty3vYx5KR+AzX1DcxFQJ87w5suD9Rx9aAwJNpSH7WP8un5VbN7Iftt/Ea3Y2bbNqGHo9UOyLf7/wD1igNJ7U/3m+prHv4hPG8UuWR1KsCeTDBxnga6B7C2Xix/iP6CsK5eBf7NWf5swA/U0B5ygll2NtEH3t6B/MeJEdOXJkP1+VT9bbTMiK6SMVYBlIY6gjIqN++jZ8ZjhnAVZA3h4BwWjIJ4HUhT/uNU7oO2JA9jdsMMtAcDVdS8evMcR5Z6VVZOxrLzRxEpRXc2fdZz8smtnayXR4gY6uAP/WtZ/wATl++3pp+VY8kxPFifmTVjIud6nagWWzJmVh4sg8GPB4NJoWGNRhd4+gqDO56MHbNoDyMpHzED4q73mdr1vJVhhOYYiSW5PJwJHVQNAeetcxsHbL2dzDcR/FE4fHUcGU/Ncj1qjeZ0Qg8DZ7IpWt2bthbiJJYiCkih1I6EZrI8U9a8+XM6MXaz9jLAz6/vT5qPwY/zrIrXlz4gP7pH4ir3jHrWa5pSWz+n3Lyg8jKpWMJzX0LjrW8OY0Jb29TPAy/VCKorZr6rvTUldFTGjG4d37J+Hy/d/lWTXy6A8aqBUJWyJbvmVpSlWIFKUoDEmuZAfdiJ8yyisaSW5PBEHrn8zW0pQGmWW6H2VP8AD/Oro9ob4o4vX/0JraUoDXCwY8RCPlGT+ZqrbOABLSEAanAVAAOOcD9a2FYm1bZZIZI3G8jqyOMkZVxusMggjQnhQEOdqO+2CJyljAJ90kGWdm3Djmig5YeZx8q4za/fBtC4UqrxwKeIgjCkj/M2TXRbT7p7WOQqslwByG9GcfWPNYv/AMMLb/En/ij/APLqrTNoumtUyNrq6eVt6R2dvvOxY/jS2umidZEO66EMp6MDkVJ1r3V2zMAZLjGR9qP/AMupB7Pdg7OyYGKFGbT35QJG9CwO76YqMLLurG1kjbdntmNdWsM75jaWNXZCh90sMkanNc13sbHuo7Ei1V5d9t2Yxqd5Y8a4AOSGOhxyzUoisW8cjGGI+WP1Bq5zHj+52LPEPfgmQfvROPzFfNnsuaZwkUUsjngqIxP5V6vuYS/xSOR093H0AqlnY7hyrMD5bv8A/NVwo38eRpe67YlxabNiiulKuC5CnBKIWJVTj1PrXWYrJi4Dn/35V915dXlkak3LFr2KKZh0xWZSsv5Sv8/p+48QxQh6V9CA1kVWtocrpL8TbIxs+I48V90pXpwgoRUY6FBSlKsBSlKAUpSgP//Z"/>
          <p:cNvSpPr>
            <a:spLocks noChangeAspect="1" noChangeArrowheads="1"/>
          </p:cNvSpPr>
          <p:nvPr/>
        </p:nvSpPr>
        <p:spPr bwMode="auto">
          <a:xfrm>
            <a:off x="207433" y="-144463"/>
            <a:ext cx="4064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endParaRPr lang="zh-CN" altLang="en-US">
              <a:solidFill>
                <a:prstClr val="white"/>
              </a:solidFill>
            </a:endParaRPr>
          </a:p>
        </p:txBody>
      </p:sp>
      <p:sp>
        <p:nvSpPr>
          <p:cNvPr id="2054" name="AutoShape 4" descr="data:image/jpeg;base64,/9j/4AAQSkZJRgABAQAAAQABAAD/2wCEAAkGBhQQERUUEhQUFRQWGRYVFBgVFRcZHRgWFxQYGhUVGBoYHCYeGBojGhUYHy8gJCcpLSwsGB4xNTAqNSYrLCkBCQoKDgwOGg8PGiwlHyUsLCwsLywtLCksLCwsKSwsKSwtLSwsKSkpKSwsLCosLDAsLCwsLCwsLCwsLCksLCwsLP/AABEIAOwA1QMBIgACEQEDEQH/xAAcAAEAAQUBAQAAAAAAAAAAAAAABwEDBAUGCAL/xABJEAACAQMBBQUFBQQIBAQHAAABAgMABBEhBRIxQVEGBxNhgRQiMnGRQlKhscEjYpLRCCQzQ1NygrIVNKLwc9Ph8RdUY2SjwtL/xAAbAQEAAwEBAQEAAAAAAAAAAAAAAQIDBAUGB//EADIRAAIBAgQEBQIEBwAAAAAAAAABAgMREiExQQQFUWETInGR8KHRMjOB4QYVIyVSscH/2gAMAwEAAhEDEQA/AJxpSlAW7hyqsRqQCQPMCuE7nBcSWj3NxI7G4kMih2JxjRmAPwgtnCjTAFd+a43u/HszXdg2ht5nkhH/ANtOS8RGeIBLL81oDA7yux17tCSIW8ieAFIeNpXjAfe/tDuA+Jppg8Maca1kdntbYqq4f261UftYgXZ0GdWjL5fAHmR1A4iVKpiq4c7lsWVjW9nu0UF/As9u4dG+qtzVhxVh0rZ1wPabYEmzZW2js5NfivLZdFnjGrOoA0lXU5HHXjwPYbF2xHeQRzwtvRyDeU/mCORByCPKrFTOpSlAKUpQClKUApSlAKUpQClKUApSlAKUpQClKUApSlAKUpQCuK7eI9nJFtOFSxgHh3aji9mzZcgdUbDj1867WviWIMpVgCpBBBGQQdCCOYxQFuxvUmjWSNgyOAysOBBGQav1F1ndt2duvAlJOzJ2LW7nX2dzlnjP7mcnyGvJqkW92vDBF4sssccWAd93AXXhgk4OeWONAZZqOdkzDZG1ns9FtL39tba6RznR4h0ViNB1KjnWwue+fZUZwboN5okjD6ha0neBtu02lYmeznjlmtGSYbp99F3gGYqfewDuseXu1DdlclK7sSkKVrdh7ZW5gikBUNIiuVBGhIBIx5HNbHNSQVpSlAKUpQClKUApSlAKUpQClKUApSlAKUpQClKUAqhpUYdpO3dzf3TbP2QQCulzdH4YtcEJ1OdM9eHDIAkm6vo4l3pHRF6uwUfUmrNntqCbHhTRSZ4bkiN/tJrlNld0lonv3W/ezHVpLli+vPdUnCjPzrZXndts6Vd02kK9GjXcZTyKsmCCKA1XejtuLwRYiIXF1de7DFnG5jhOxGqBSM58jyzVrsZ3VwW8SG6Ju5UzueJkxxg8oomO6oznXH04Vo+7HY2ZLq7eSSZjK9tBJMd5/AhYqPeOuugP+WpYgXCgeVAWRsqEDAijA6bi4/Kua7Td11leqf2QhlIIEsA3GGeoXRx1Brr6UB5Z2v2ObZ9y0M4IlGXSRWKiVCdJFwdPNeR+tbPYnau+sf8Al7l2Tj4U58RD5An3l9DUn99+xRLs83AwJLVlkU9VZgrp8iGB9KhqO6UkAcSM8D0HPhkZ4VxVsdOV4vI7KSjUjZom3sX3sQ3zLDOvs1ydFRmysn/hvwJ/dOvzrvK8sTQhxg/MEcQeRB5EVL/db3hNc/1O6bNyi5jc/wB/GOJ/8RRx68eta0a2PJ6mVWjgzWhJFKUroMBSlKAUpSgFKUoBSlKAUpSgFKUoBSlKA4fvg7UtYbNcxnE0xEMeM5G8DvMuOBCg4PUivju07JLs62ijx+1bEk55+IVzu/Jfh9D1rSd8ab99shGz4ZuNemd+P/v1qQIHw4J6/nQG2qhqtDQEc926blm8Z+OK4ukcdGE7HB9CKkOJsqD5Vwt3D7DtR2yPAvtwHXSK6VcLvdBKgwDzZQOdddZXOPdPp/KgM+rUtyqY3mVd47q5IGT0GeJ8quZqJO97u/v9pXts9sFMSrukl1Xwm38lyCckEY+EE6UB1ne5IF2NeZ/wwPrIgH51AngiOCIj7G6SfJtGP/Vn0qUu9btEjz2WzSd8NPA1103d4bsbebH3sdAOtR6LfdDRuMlS8bDl7rFSPlpXLXlsfRckpKr4sHq42Xz1sY1Wprl4GS4iJEsDCRCNOB95fkRnI6VWIbp3DxXhnmvJv0PnXzdSgKRqSQQFGpOn5dTyrijeM1Y5alNq8JLPT9T05sXai3VvFOnwyorjy3hnHpw9Kzq5TurGNkWef8If7jXV16544pSlAKUpQClKUApSlAKUpQClKUApSlAR333bNZrFLmNcyWk0c4x90HDZ544HTpXQ2F8txFHMnwyIsi/JgCPzrfXdqsqNG4DI6lWB5qwww9QajLYbnYsvsF02LZmZrGdvh3WJJt5GOiOOWTg586Aky1n3l8+dXTWnilKnI/8AetlBdhvI9P5UBDvY7u3vhtO8N8u9aTCRZSz7wn3mzEV1yGU4YNoVxgVmbI7fSxPcQzRS3MdvNJAk8e6zsqNgGRMgu2MZZePSu07bdsBaJ4UOHu5AREmfh/8ArSfdjXjrxxgcaj/Z1iII1jBLYzljxZics58ySTWVSph0NIQxHTQ97tmum9cA/da1mz+C/rWLtTvLuLhSllbtDn+/uVwAOqRZ3mPTOBWt3jWnka6myFC2ycN5iskh+Sj3V+ZJ+VZ+M2X8JIw+0eyt20coxaaJxcl2OXeRTlnfzIz9MDhX12qt92dZR8Fwqyrjhv7o3x04brfWtZ2UtxFfXkLO0g3VyXOS33s/xmur2LZLdWj2UpIktiFV+YAybeVevu6Ec8MK5azw2k/lz1OW8Q6NXEvb58yOMmt1ce8M9Dkgj5Eaisee2CoViX35CsScSS0h3VGTknjmtjeWjwSGKUbrjXTgy/fQniv4jga6Puk2F7bem6YHwLXIiJGjzsCCwPMIv4kVpSjifY+k5hxdGlQdaNsTVk9/vl+xMOwtmC1toYBwijSP57qgE+p1rPqlVzXefAClKUApSlAKUpQClKUApSlAKUpQClKUArF2js2K4jMc0aSRtxVwCD6GsqlAcSnd29vpY31xCg4RSgXEYHIKHwygdA1cz3k3u0bCO3Ed0jPcS+DlLdU3SRowLFiDWb3u96Muy5IoLZYzK6+K7OCQqb2FAHPJDa50x51p+0vac7W2NDfCPde0uo3nRSSAEYb5XPEYZT5a9Kgm25S1sVj3iMs7HMkjks7n7zM2Sf0rIqisCAQcgjIPUHUH6VWuC9ztQqjOACScAaknkANSfSq1zl1tJb+f2KBsp8VzIvARqRmNSOJYkLnzNWhBydkEm2ktWW9nx7iw3ZGBcTy7xOmI59ICfVE/ira3917LPDdZwoYQT8sxStgMf8j4bXzq32svkkQ2ECh5WCghfhgVSCHcj4SN3ReP64+3oTdCCxj/AGkl0yJka4RGBllONNACfr0revTTkor0Na+GlLyvRL3NltCA7elFpaAGGJgbi6I91BwKQn7TkZ8iPLWpe2NseKzgSCBQkcYwoH4k9STqT519bJ2VFawpDCgSNAFUAY4cz1J4k1H/AHwd5YsIjbW7D2uQakf3KH7Z6MRwHr0q1KnGlHCjhqVJVZXZa7yO+dbF2t7MLLcLpIzZ3Ij904+N/IaDnrpXA7B79r+GUG4KXEROXXdVGAP3CuBpyBzUbpqwG8MsQCWOmSfiY8h51vu0Wwra2jja3vorpjpKiI67h5FSw95eXI8NOlrvYvhgspanqnYW3Ir2COeBt6OQZB4EdVI5EHQithXmzub7wxs+49nmcC2nOpY4EUvBXJPBTwbpoeRr0Za30cozG6OOqMG/I1dGElZ2L9KZpQgUpSgFKUoBSlKAUpSgFKUoDA23t2CyhM1zII4xoWOeJ4AAaknoK5RO+zZJOPaSPnDMB9Slcz/SE2FcTQwzp71vBveKoON0sQFkx9ocuoz86gkmqt2NqdPHuSL337Rt7q7t7m2mjmR4TGdxgSrRuT7w4rkPpnoa7ruHto5tlTxOFdWmkWRTzVo1GD8xmvP27Uu/0dYpParlhnwREqt08QuCnruh/r51Cd2WnDDC3cz9rbDn2PvRuGez18C4Cl/BHJLgDUBSRhuBH4YUV9dMmY0tZgeDpMwU9DjdOPkCandkBGCMg6EHpXP3nd5s+VizWsYY6kpmPJ6nwyM+tVlSTzRmqjRCe3LebwpHvJ41UKxWCJtxZGA0VmbDMD0Fa7YngxqGivo4UeJElyQJQVJZgufhyWxnB4aVO8fdhswHPscRPVgzf7iazbXsTYxP4kdpbq44MIl05aaaVKg1oyVUad0QL2itTDYM0Q9mt2ICNIGEt4+RkIvxbm6d4yNjPDnVyPtJcWk9vdR28cRijZY4Zm9+VHUDSJBvIM4IY4GnGtt2n2qbu9ur4qGhssW1mrao1xvhS5HBgGJbzwvSuWOSSWYszHLMxyWPMkmuepUVN5GtOm5q7Ouve/i9MDj2RI5TosikuEHNtw8SOWuK4CK3jnZpXczyOd53c5JY8SRy9a2NY1xs5HOcbrfeU4NYyruas8vQ2VFRzWfqXUtlXgqj5AVcxWDmaPpKvlhWHpwartvtFHOAcN91hun6HjWLi9dTVSWmheeFTxAPoK+IrNUO9GDG3JoyUb6qQavUqqk1oyzinqjebL7ebQtj7l08q/cuAJB6No4+tdnsbvwAwL23ZOskH7RPmVOHX0zUYUrePETjrmYyoQemR6T2L2ht71N+2mSVeZRs4PRhxU/MVsa8uW0rwyCWCR4ZRweM49GHBx5GpQ7I98gZlh2iFjY4VbhdI2JOAHH90fP4fMV2U68Z5bnJUoyh6Ep0qgbNVrcxFKUoBSlKAUpSgIX/AKRguNy2I3vZct4mOHi5G5v48s4z51CFer+8vYEt9s2eCAjxGAZQce/uMG3MngTjAPXFeVJ4GjZkkVkdSQysCCpGhBB4VSR1UJaot16Y7kPB/wCExeEMNvP43UyhtSfTdx5YrzdabPlm3vCjeTcVnbcUndVRlmYjQAAVJvcJ2u8C6a0kbEdwN6PPKZRw/wBS59VHWkSa1pLLY9B0pSrnIK5rvF2/7Ds24mBw+5uR9fEk91SPkTn0rpaib+kTtEpZwQg/2s28fNY1J/NhQlK7sR72afe2LMOcVzE7Z+6WTX8fwrGAr57tLhGmltJc+HdxmP5OoJU/PG9jzAr7aF0JSQYdCUcfvLofQ8R5EV5ldZ3PSp5ZFKUpXMairVxarIMOoPzq7SpTtoQ1cwvZpI/7Nt4fdc/k386uQ7QVjukFH+6wwT8uR9KyatXFssgwwz06jzB5VfEn+Irha0LtXrSxlmJEMTykaHcGQP8AMxwq+prTTzSQA5y6YwG+0vTe6jzqR7HbJu1Sz2OQAqjxbhkYLEvAkBgC8rHy/mIko04upN+Vb7FXUtkc+3ZS9A/5V/SSAn6CT8q113ZSRg+NDKg4HxImA+Wcbp+tdtJ3Z3cR8QXkt2dd+J5ZYN7P+G6SEKfIjHyrO2JbJK4givLyxu//AJe93Zw/PMbNjxBj7r50OlV4avw3FfkzTfTNP2eZk6zjqjB7t+3U1mBHcLI1gCqrOytiAscKu8dXizgaZ3MjXFTUpzUb3/YvacyvA81k0UgKNII5Q4RhhiIySpbGce9pxqRLaHcRVzndAXJ8gB+levTxJWkcs8N7xLtUzWPLeYJVQWYchwHzJ0FUW2LfGc/ujQevNqnHssyMO7Po3OThPe8+Q9f0FXkB50CY4V9VKT3KtrYUpSrECtNtvsfZ3pBubeKUjgWXX6jWtzSgMGLYkKQmGONEiZShVFCjdIweHlXkO+t3s7mRFYrJbzMqsDqHikIDD1XNeyjXmrvv7Oey7SMqj9ndDxQcaeINJF+eQG/1VWRrSavZ7k8diO0y7RsorheLLiQfdkXRx9Rp5EVva8t92veO+yJWDKZLaQgyID7ysPtpk4z1HMAcK7Xb/wDSIJUrZW5U8nnIOB1CIePzNTdEOnJO1iV+0vaq32dCZbmQIvBRxZz91F4sfy515p7xO8KTa9yrFfDhjyIY85IzxZjzY4HDQYx5nGEV7tid5GZpWUb0kkjYjhj4ksfhjQanA6cDXOXCgOdxiyg4DEbuR1xyz0qL3LKKi11L8Fw0bq6HddGDKRyZTkH61JW33W6hi2hEPdkAjuBn4JR7qk+Wfd/gqMa6XsZ2qFo7RTjftJ/dmX7uRjxB8uY8uoFc9SGJHY8szOpWftvYrWrgZ34n1glzkOuMgEjQuB9Rg9cYFee1Y1TuKUpVSRSlZux9lG5lKltyJBvzyEgCOP5nQM2CB01PLBslchux9bH2DNeMRCoCDR5JMhB1AxrI3kNOpFb3u5un2ftGXZzKrCXMmY9QjKmd48wjKMYPwn51uLCCa+RY7H+qWS+6J9335FB19nU/CDr+0bjnIrquz/Za3sVIgT3m+ORzvSOTqSznU68uFeJzbmHDQpT4d+aT2Wz2bfVdF6Oxg3iZt6wttbAiu4tyeMOvFTwKtyZWGqsOorNq/aS4O6eB/OvkeDSdVJycXs1s9hLQ5jZPaSbZ0qW1+5lgkO7bXbYBDH4YbjkG5B+fOu+rm9v7FjuI3hlXejkGD5dCDyYHUHyrE7udsyPHLaXLb1xZuInbnJGRmGXXquh8x51+i8o5jOvi4ev+ZDXuuvzsclSFs1odfiq0rEk8ViQu6q9T7xPyHL1r3JSsUSuZTNisf20E4XL/AOXUep4VRdnj7ZLn946eg4VkKuOFV8z7fPnUnyrufKFjxwPLjVKu0q9itxSlKkgVzPeD2LTatm0JIWQe/C5+zIBpnH2TwPz8q6alAeR9odgdoQSGN7OctnAKIXVvNWXINdn2M7ibi4Ikvj7PFofDBBkYdDyj066+Veha5bvE7ZrsuzeXQytlIFOu9IRoSPurxPyxzqLI0dWTyuRX3vdoYbSIbIsFWONcNc7voVjJ4ls4ZiTnh51xPYrsDPtZpFiBEcSMzOeBfdJiiGdMs2PkMnpnXbJ2VPtG6EceZJ5mLMx6k5eRzyUZJJr1X2S7LxbOtUt4RooyzEDLufidvM/gMCo1LS8iw7vU8hvGVJDAhgSGBGCCDggjkQa+ak3vv7Em0ujdxr+wuCS+PsT8WB6BviHnvVGVUaszqpyxRudp2N7YxrH7FfDftXwEY5zEc6ajUKDqCNVrabe7NyWnvZ8S3OCsy40B4CQDh/nHunyqN66vsl3hS2I8OQeNb8ChOqjmEJ0x+6dKwqU8WhOcTIpW/ksrG8w1pcx2ztgmCcboGeQUkFTw+ElTyFfU3Yswjfubu2ii5sAxPyXfwM+h+Vcjps0xo55VLHdXGcFiScKiD4pHP2UHM8+AySK7bsn2QN2qGVStip31RshruT/HmXisfDdTPADlXx2Z7Ki9K4ieLZ6MrHxR+1vXQ5VpNNIgdcaeQ6SiFxw0HLHLyr5zm3NfAToUH5t307Lv/r10ybxvsFUAYAAA0AHLHKq0pXxZYUpSgMy496MN0/7NR7fbQ9k7Q2bDRbqFoJDyJDExn5hgo9akFG/ZH/vnUc949v8A1rZUg4reInoxU/8A619lwVX+40Km84Z+tn9kc8l5GiWqUpX3hyilKUApSlAK0XbbtEdn2M1yqb7RrlVPAksFGcchnNbe6uliRnkZURQWZmIAUDiSToBXmTt73p3O0ZZUSRo7QkokajG+gbRpOZJwDjlwoWjFydkb3s53+3cUv9cVJoWPvbi7jICeK8mA6H61NXZ3tlabQBNrOkhGrKMqwHUowDAeeK8g7tbLs/t2WxuY7iA4eMg45MufeRscVYaGqKRvKhlkeutrbVitYXmmcJHGpZmPIDkOpPAAak15d7bdrJttXoZUbGRHbQjUgE6cOLsdT9OVV7Tdtr7bUqRvkgsBFbwg7u9y04s2vE8PKpm7q+6tdmr7RchXu2GnMQqeKqebHm3oNMkzqZ28PN6mw7r+7xdlW+Xw11IAZmH2RxES+Q5nmdeldvSlWMm7mDtrY0V5BJBOu9HIMMPyIPIg6g+VeWe3HYibZVwYpcsjZMMoGki/o45r+hr1pWg7bbMtJ7ORb8qsAG8XYhTGR8Lq3Js8OvDBzioauXhNwdzyPWVsu28WeKM8HkjQ/wCp1H61YuigkdYmZ4wzbjMu6WUHRiuTunGuM1csrjwpEkH2GRx/pYN+lYyTtkdykpLImjtHsy3uJmW4jVoobZ5jjQ6sQpDDUbqxNj/N5Vs+7nsZbwWcErQxtM6+KXZQxHiaqoJ6KQK0+3L2NlM4dRBd20luHJACuQ7RZzwB3nXyIHWuq7utspdbOt2X7CLE4zwaMBT9cA+tfCcynWhwiUW1G6T9nl73+hpWwuZ0eKrSlfJlBSlKAUpSgK72mOVcZ2sX2jaeyrYcpWuX8lhXIOfQ/hXZVy3YKL27aNztHJMMYNpa6aMAQZZB1BYYB8z0r6T+HKEq3GKo9IK//EvnQxrO0bEkClKoDX6UcZWlKUApSlAQn/SM2tKotoFcCJ953QNqzKQF3h90ZPln5VCYz5VNXeJ3SbQvtpSTxPE8ThdwvIV3AFA3MYPME6cc9aybX+jpEbcCW6cXPEsigxjT4QjYLAHnkE+VVaub05qKINoTipIuu4LaSMQjW0i8mEjLn5hl0rq+73uMMEnj7RMchUgxQoSygj7TnA3vJeHXPCq4TV142yNx3K9ghZ2wupl/rM4yAwH7OLigHQkHJ+YHKpMqgFVrQ5G76ivl3ABJIAGpJ5Dqaqa8196PefLtCV4IGK2akqAunjbp+Nz93I0HTjUN2JjFydkSL2v79rW1LR2i+1SjILA7sSkafFxf/Tp51GcKbU7TXGCxMakbx1WGEHnj7TY5an5Vh93ndzLtabnHbIf2suP/AMcedC5+g4nofTWxtiw2cKwwII40GAB+JPUniTRZl5WhktTn+xndnabMjwqCWVhiSWRQS2moAOQi/uj8at7X7otmXLb7WwRjqTEzR5PUhTj1xXZUqTIjbb3ctZexTpbQnxvDPgszuxDr7ygbxwu8RunyNQv2B7ZvsqfJDNC+FnTmMZ99c/aU8ueo+XrA15I7w9ni32leRr8Ildh5B/fx/wBVc/EUIV6bp1FdPU2panozZG2IbuJZYHEkbcCOvQg6g+RrNridjd3DxWsF1s2XwLhoYmlicloZjuDe3xqUY54j8ONZY7bSW3u7StJrYg4MqKZoSPvB0yVHkRX59zD+HuIoScqKxx7ar1W/6fQ2hVT1OrpWv2b2htrn+wnhk8kkUn1Gcj1FbCvnJwlB2krPuailaja/a60tATPcRLjXd3gWPyRcsfpXNP2h2htX3NlwNBC3xXdwN3TmY11yfqflXocHyvieLf8ATjl1eS9/sVlOMdS92529LK67NsTm6n0dh/cRfbdjyJUHzA8yKkPs5sOOxtoreL4Il3QTxJ4sx8ySTWs7F9hYdmRsEzJNJrNM+ryHOdTyXXQfma6Wv0vlvL4cDR8OOb3fV/bocc54ncVhywOpLRnOeKsdD8j9k/hWZSu+UcREZWMa3vA+mqsOKniP5jzFZNWprYPxHDUHmPMGviMsuje8OR5/6h+oqE2vxEtJ6GRSqA0q5QYqtKUApXy7YBOvpVuO5DDp5HQ/SgL1KttIRwUn5EfqaqHP3T+H86A+jXj7tT2ebZ93LbPr4bYU/eQ6o3qpHrmvXpn6hvoT+VRB3/dmllijvY8b0WI5RzMbH3W6+6xx8mqGro0pSwyOm7kLhX2RCFGCjSq/m2+Tn6EfSu+qE/6O+3/+YtGPSePX5LIP9p9TU2URWSs2hSlKkqUNeVO9g72173GvvqPXw0GPrXqsmvJ8y/8AEdskKQRcXehGo3DLxHUbozUM0p7vsepdkx7sES8MRoPogrLKg8aKMVWpMzR7Q7EWM/8AaWsBPIiMKR5hlwQfOtLJ3PbOJz4c2OguZ8f7662OQmRweA3SPUHP4ismqK0s7EtWOc2T3dbPtdYrSIH7zDfb+J8muiC4qtKuQfLk4048q+LeffGeHIjoRxBq4axZlKNvjgfjHl9/5jn5fKqSbWexaKTyMulUVqrVyoqmKrSgKAUqtKAwr68eP4Yy/mOA/WtTJt+X7qj0P6mtrfGbP7IKR58fx0rDMl191fov86Awjt6XqP4a+G23KeJX1UVkTWty3vYx5KR+AzX1DcxFQJ87w5suD9Rx9aAwJNpSH7WP8un5VbN7Iftt/Ea3Y2bbNqGHo9UOyLf7/wD1igNJ7U/3m+prHv4hPG8UuWR1KsCeTDBxnga6B7C2Xix/iP6CsK5eBf7NWf5swA/U0B5ygll2NtEH3t6B/MeJEdOXJkP1+VT9bbTMiK6SMVYBlIY6gjIqN++jZ8ZjhnAVZA3h4BwWjIJ4HUhT/uNU7oO2JA9jdsMMtAcDVdS8evMcR5Z6VVZOxrLzRxEpRXc2fdZz8smtnayXR4gY6uAP/WtZ/wATl++3pp+VY8kxPFifmTVjIud6nagWWzJmVh4sg8GPB4NJoWGNRhd4+gqDO56MHbNoDyMpHzED4q73mdr1vJVhhOYYiSW5PJwJHVQNAeetcxsHbL2dzDcR/FE4fHUcGU/Ncj1qjeZ0Qg8DZ7IpWt2bthbiJJYiCkih1I6EZrI8U9a8+XM6MXaz9jLAz6/vT5qPwY/zrIrXlz4gP7pH4ir3jHrWa5pSWz+n3Lyg8jKpWMJzX0LjrW8OY0Jb29TPAy/VCKorZr6rvTUldFTGjG4d37J+Hy/d/lWTXy6A8aqBUJWyJbvmVpSlWIFKUoDEmuZAfdiJ8yyisaSW5PBEHrn8zW0pQGmWW6H2VP8AD/Oro9ob4o4vX/0JraUoDXCwY8RCPlGT+ZqrbOABLSEAanAVAAOOcD9a2FYm1bZZIZI3G8jqyOMkZVxusMggjQnhQEOdqO+2CJyljAJ90kGWdm3Djmig5YeZx8q4za/fBtC4UqrxwKeIgjCkj/M2TXRbT7p7WOQqslwByG9GcfWPNYv/AMMLb/En/ij/APLqrTNoumtUyNrq6eVt6R2dvvOxY/jS2umidZEO66EMp6MDkVJ1r3V2zMAZLjGR9qP/AMupB7Pdg7OyYGKFGbT35QJG9CwO76YqMLLurG1kjbdntmNdWsM75jaWNXZCh90sMkanNc13sbHuo7Ei1V5d9t2Yxqd5Y8a4AOSGOhxyzUoisW8cjGGI+WP1Bq5zHj+52LPEPfgmQfvROPzFfNnsuaZwkUUsjngqIxP5V6vuYS/xSOR093H0AqlnY7hyrMD5bv8A/NVwo38eRpe67YlxabNiiulKuC5CnBKIWJVTj1PrXWYrJi4Dn/35V915dXlkak3LFr2KKZh0xWZSsv5Sv8/p+48QxQh6V9CA1kVWtocrpL8TbIxs+I48V90pXpwgoRUY6FBSlKsBSlKAUpSgP//Z"/>
          <p:cNvSpPr>
            <a:spLocks noChangeAspect="1" noChangeArrowheads="1"/>
          </p:cNvSpPr>
          <p:nvPr/>
        </p:nvSpPr>
        <p:spPr bwMode="auto">
          <a:xfrm>
            <a:off x="410633" y="295970"/>
            <a:ext cx="40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a:endParaRPr lang="zh-CN" altLang="en-US">
              <a:solidFill>
                <a:prstClr val="white"/>
              </a:solidFill>
            </a:endParaRPr>
          </a:p>
        </p:txBody>
      </p:sp>
      <p:pic>
        <p:nvPicPr>
          <p:cNvPr id="14" name="Picture 11" descr="m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07301"/>
            <a:ext cx="12192000" cy="1916832"/>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
          <p:cNvSpPr txBox="1">
            <a:spLocks noChangeArrowheads="1"/>
          </p:cNvSpPr>
          <p:nvPr/>
        </p:nvSpPr>
        <p:spPr bwMode="auto">
          <a:xfrm>
            <a:off x="2859511" y="3206905"/>
            <a:ext cx="81916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charset="0"/>
                <a:ea typeface="宋体" charset="-122"/>
              </a:defRPr>
            </a:lvl1pPr>
            <a:lvl2pPr marL="742950" indent="-285750" eaLnBrk="0" hangingPunct="0">
              <a:defRPr>
                <a:solidFill>
                  <a:schemeClr val="tx1"/>
                </a:solidFill>
                <a:latin typeface="Calibri" charset="0"/>
                <a:ea typeface="宋体" charset="-122"/>
              </a:defRPr>
            </a:lvl2pPr>
            <a:lvl3pPr marL="1143000" indent="-228600" eaLnBrk="0" hangingPunct="0">
              <a:defRPr>
                <a:solidFill>
                  <a:schemeClr val="tx1"/>
                </a:solidFill>
                <a:latin typeface="Calibri" charset="0"/>
                <a:ea typeface="宋体" charset="-122"/>
              </a:defRPr>
            </a:lvl3pPr>
            <a:lvl4pPr marL="1600200" indent="-228600" eaLnBrk="0" hangingPunct="0">
              <a:defRPr>
                <a:solidFill>
                  <a:schemeClr val="tx1"/>
                </a:solidFill>
                <a:latin typeface="Calibri" charset="0"/>
                <a:ea typeface="宋体" charset="-122"/>
              </a:defRPr>
            </a:lvl4pPr>
            <a:lvl5pPr marL="2057400" indent="-228600" eaLnBrk="0" hangingPunct="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zh-CN" altLang="en-US" sz="2800" b="1" dirty="0">
                <a:solidFill>
                  <a:prstClr val="black"/>
                </a:solidFill>
                <a:latin typeface="微软雅黑" panose="020B0503020204020204" pitchFamily="34" charset="-122"/>
                <a:ea typeface="微软雅黑" panose="020B0503020204020204" pitchFamily="34" charset="-122"/>
                <a:cs typeface="Times New Roman" pitchFamily="18" charset="0"/>
              </a:rPr>
              <a:t>平时成绩：</a:t>
            </a:r>
            <a:r>
              <a:rPr lang="en-US" altLang="zh-CN" sz="2800" b="1" dirty="0">
                <a:solidFill>
                  <a:prstClr val="black"/>
                </a:solidFill>
                <a:latin typeface="微软雅黑" panose="020B0503020204020204" pitchFamily="34" charset="-122"/>
                <a:ea typeface="微软雅黑" panose="020B0503020204020204" pitchFamily="34" charset="-122"/>
                <a:cs typeface="Times New Roman" pitchFamily="18" charset="0"/>
              </a:rPr>
              <a:t>20-30%</a:t>
            </a:r>
            <a:r>
              <a:rPr lang="zh-CN" altLang="en-US" sz="2800" b="1" dirty="0">
                <a:solidFill>
                  <a:prstClr val="black"/>
                </a:solidFill>
                <a:latin typeface="微软雅黑" panose="020B0503020204020204" pitchFamily="34" charset="-122"/>
                <a:ea typeface="微软雅黑" panose="020B0503020204020204" pitchFamily="34" charset="-122"/>
                <a:cs typeface="Times New Roman" pitchFamily="18" charset="0"/>
              </a:rPr>
              <a:t>（课堂提问、以及几次作业）</a:t>
            </a:r>
            <a:endParaRPr lang="en-US" altLang="zh-CN" sz="2800" b="1" dirty="0">
              <a:solidFill>
                <a:prstClr val="black"/>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2120503509"/>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FEF29B-B0BF-4358-B3DC-87DE797F10D2}"/>
              </a:ext>
            </a:extLst>
          </p:cNvPr>
          <p:cNvSpPr>
            <a:spLocks noGrp="1"/>
          </p:cNvSpPr>
          <p:nvPr>
            <p:ph type="title"/>
          </p:nvPr>
        </p:nvSpPr>
        <p:spPr/>
        <p:txBody>
          <a:bodyPr/>
          <a:lstStyle/>
          <a:p>
            <a:r>
              <a:rPr lang="zh-CN" altLang="en-US" dirty="0"/>
              <a:t>细胞的大小及其影响因素</a:t>
            </a:r>
          </a:p>
        </p:txBody>
      </p:sp>
      <p:pic>
        <p:nvPicPr>
          <p:cNvPr id="5" name="图片 4">
            <a:extLst>
              <a:ext uri="{FF2B5EF4-FFF2-40B4-BE49-F238E27FC236}">
                <a16:creationId xmlns:a16="http://schemas.microsoft.com/office/drawing/2014/main" id="{A33956B8-4A81-420F-97B8-4E4AA5C065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4991" y="1270088"/>
            <a:ext cx="7362017" cy="4680000"/>
          </a:xfrm>
          <a:prstGeom prst="rect">
            <a:avLst/>
          </a:prstGeom>
        </p:spPr>
      </p:pic>
      <p:sp>
        <p:nvSpPr>
          <p:cNvPr id="6" name="矩形 5">
            <a:extLst>
              <a:ext uri="{FF2B5EF4-FFF2-40B4-BE49-F238E27FC236}">
                <a16:creationId xmlns:a16="http://schemas.microsoft.com/office/drawing/2014/main" id="{D7B477C5-7C39-4625-9663-0200A10E3E64}"/>
              </a:ext>
            </a:extLst>
          </p:cNvPr>
          <p:cNvSpPr/>
          <p:nvPr/>
        </p:nvSpPr>
        <p:spPr>
          <a:xfrm>
            <a:off x="394446" y="6075784"/>
            <a:ext cx="11403106" cy="746358"/>
          </a:xfrm>
          <a:prstGeom prst="rect">
            <a:avLst/>
          </a:prstGeom>
        </p:spPr>
        <p:txBody>
          <a:bodyPr wrap="square">
            <a:spAutoFit/>
          </a:bodyPr>
          <a:lstStyle/>
          <a:p>
            <a:pPr algn="ctr">
              <a:lnSpc>
                <a:spcPct val="1500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 </a:t>
            </a:r>
            <a:r>
              <a:rPr lang="zh-CN" altLang="en-US" sz="1600" b="1" dirty="0">
                <a:solidFill>
                  <a:srgbClr val="0033CC"/>
                </a:solidFill>
                <a:latin typeface="Arial" panose="020B0604020202020204" pitchFamily="34" charset="0"/>
                <a:ea typeface="微软雅黑" panose="020B0503020204020204" pitchFamily="34" charset="-122"/>
              </a:rPr>
              <a:t>几种类型细胞大小的比较</a:t>
            </a:r>
          </a:p>
          <a:p>
            <a:pPr algn="ctr">
              <a:lnSpc>
                <a:spcPct val="1500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各类细胞直径的比较；</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多细胞生物主要通过</a:t>
            </a:r>
            <a:r>
              <a:rPr lang="en-US" altLang="zh-CN" sz="1400" dirty="0">
                <a:latin typeface="Arial" panose="020B0604020202020204" pitchFamily="34" charset="0"/>
                <a:ea typeface="微软雅黑" panose="020B0503020204020204" pitchFamily="34" charset="-122"/>
              </a:rPr>
              <a:t>PI3K-mTOR-S6K </a:t>
            </a:r>
            <a:r>
              <a:rPr lang="zh-CN" altLang="en-US" sz="1400" dirty="0">
                <a:latin typeface="Arial" panose="020B0604020202020204" pitchFamily="34" charset="0"/>
                <a:ea typeface="微软雅黑" panose="020B0503020204020204" pitchFamily="34" charset="-122"/>
              </a:rPr>
              <a:t>及</a:t>
            </a:r>
            <a:r>
              <a:rPr lang="en-US" altLang="zh-CN" sz="1400" dirty="0">
                <a:latin typeface="Arial" panose="020B0604020202020204" pitchFamily="34" charset="0"/>
                <a:ea typeface="微软雅黑" panose="020B0503020204020204" pitchFamily="34" charset="-122"/>
              </a:rPr>
              <a:t>4E-BP </a:t>
            </a:r>
            <a:r>
              <a:rPr lang="zh-CN" altLang="en-US" sz="1400" dirty="0">
                <a:latin typeface="Arial" panose="020B0604020202020204" pitchFamily="34" charset="0"/>
                <a:ea typeface="微软雅黑" panose="020B0503020204020204" pitchFamily="34" charset="-122"/>
              </a:rPr>
              <a:t>调控细胞的体积</a:t>
            </a:r>
          </a:p>
        </p:txBody>
      </p:sp>
    </p:spTree>
    <p:extLst>
      <p:ext uri="{BB962C8B-B14F-4D97-AF65-F5344CB8AC3E}">
        <p14:creationId xmlns:p14="http://schemas.microsoft.com/office/powerpoint/2010/main" val="3767526315"/>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内容占位符 1">
            <a:extLst>
              <a:ext uri="{FF2B5EF4-FFF2-40B4-BE49-F238E27FC236}">
                <a16:creationId xmlns:a16="http://schemas.microsoft.com/office/drawing/2014/main" id="{2034F36E-7CB5-43CF-A864-FB33947ED8C8}"/>
              </a:ext>
            </a:extLst>
          </p:cNvPr>
          <p:cNvSpPr>
            <a:spLocks noGrp="1"/>
          </p:cNvSpPr>
          <p:nvPr>
            <p:ph idx="1"/>
          </p:nvPr>
        </p:nvSpPr>
        <p:spPr>
          <a:xfrm>
            <a:off x="824366" y="1219200"/>
            <a:ext cx="5421689" cy="5435604"/>
          </a:xfrm>
        </p:spPr>
        <p:txBody>
          <a:bodyPr>
            <a:normAutofit/>
          </a:bodyPr>
          <a:lstStyle/>
          <a:p>
            <a:pPr>
              <a:lnSpc>
                <a:spcPct val="200000"/>
              </a:lnSpc>
              <a:spcAft>
                <a:spcPts val="600"/>
              </a:spcAft>
            </a:pPr>
            <a:r>
              <a:rPr lang="zh-CN" altLang="en-US" sz="2000" dirty="0"/>
              <a:t>最简单的</a:t>
            </a:r>
            <a:r>
              <a:rPr lang="zh-CN" altLang="en-US" b="1" dirty="0">
                <a:solidFill>
                  <a:srgbClr val="0033CC"/>
                </a:solidFill>
              </a:rPr>
              <a:t>原核细胞</a:t>
            </a:r>
            <a:r>
              <a:rPr lang="zh-CN" altLang="en-US" sz="2000" dirty="0"/>
              <a:t>，直径为</a:t>
            </a:r>
            <a:r>
              <a:rPr lang="en-US" altLang="zh-CN" sz="2000" dirty="0"/>
              <a:t>0.1-0.3 </a:t>
            </a:r>
            <a:r>
              <a:rPr lang="en-US" altLang="zh-CN" sz="2000" dirty="0" err="1"/>
              <a:t>μm</a:t>
            </a:r>
            <a:endParaRPr lang="en-US" altLang="zh-CN" sz="2000" dirty="0"/>
          </a:p>
          <a:p>
            <a:pPr>
              <a:lnSpc>
                <a:spcPct val="200000"/>
              </a:lnSpc>
              <a:spcAft>
                <a:spcPts val="600"/>
              </a:spcAft>
            </a:pPr>
            <a:r>
              <a:rPr lang="zh-CN" altLang="en-US" sz="2000" dirty="0"/>
              <a:t>具有细胞质膜，但</a:t>
            </a:r>
            <a:r>
              <a:rPr lang="zh-CN" altLang="en-US" b="1" dirty="0">
                <a:solidFill>
                  <a:srgbClr val="0033CC"/>
                </a:solidFill>
              </a:rPr>
              <a:t>没有细胞壁</a:t>
            </a:r>
            <a:endParaRPr lang="zh-CN" altLang="en-US" sz="2000" b="1" dirty="0">
              <a:solidFill>
                <a:srgbClr val="0033CC"/>
              </a:solidFill>
            </a:endParaRPr>
          </a:p>
          <a:p>
            <a:pPr>
              <a:lnSpc>
                <a:spcPct val="200000"/>
              </a:lnSpc>
              <a:spcAft>
                <a:spcPts val="600"/>
              </a:spcAft>
            </a:pPr>
            <a:r>
              <a:rPr lang="zh-CN" altLang="en-US" b="1" dirty="0">
                <a:solidFill>
                  <a:srgbClr val="0033CC"/>
                </a:solidFill>
              </a:rPr>
              <a:t>唯一的细胞器是核糖体</a:t>
            </a:r>
          </a:p>
          <a:p>
            <a:pPr>
              <a:lnSpc>
                <a:spcPct val="200000"/>
              </a:lnSpc>
              <a:spcAft>
                <a:spcPts val="600"/>
              </a:spcAft>
            </a:pPr>
            <a:r>
              <a:rPr lang="zh-CN" altLang="en-US" b="1" dirty="0">
                <a:solidFill>
                  <a:srgbClr val="0033CC"/>
                </a:solidFill>
              </a:rPr>
              <a:t>具感染性</a:t>
            </a:r>
            <a:r>
              <a:rPr lang="zh-CN" altLang="en-US" sz="2000" dirty="0"/>
              <a:t>，可在培养基上培养</a:t>
            </a:r>
          </a:p>
          <a:p>
            <a:pPr>
              <a:lnSpc>
                <a:spcPct val="200000"/>
              </a:lnSpc>
              <a:spcAft>
                <a:spcPts val="600"/>
              </a:spcAft>
            </a:pPr>
            <a:r>
              <a:rPr lang="zh-CN" altLang="en-US" sz="2000" dirty="0"/>
              <a:t>培养细胞很容易被支原体污染，污染源主要是血清</a:t>
            </a:r>
          </a:p>
        </p:txBody>
      </p:sp>
      <p:sp>
        <p:nvSpPr>
          <p:cNvPr id="3" name="标题 2">
            <a:extLst>
              <a:ext uri="{FF2B5EF4-FFF2-40B4-BE49-F238E27FC236}">
                <a16:creationId xmlns:a16="http://schemas.microsoft.com/office/drawing/2014/main" id="{58BCAB66-C136-4B0D-B914-7CB4212090D1}"/>
              </a:ext>
            </a:extLst>
          </p:cNvPr>
          <p:cNvSpPr>
            <a:spLocks noGrp="1"/>
          </p:cNvSpPr>
          <p:nvPr>
            <p:ph type="title"/>
          </p:nvPr>
        </p:nvSpPr>
        <p:spPr/>
        <p:txBody>
          <a:bodyPr/>
          <a:lstStyle/>
          <a:p>
            <a:r>
              <a:rPr lang="zh-CN" altLang="en-US" dirty="0"/>
              <a:t>最小最简单的细胞</a:t>
            </a:r>
            <a:r>
              <a:rPr lang="en-US" altLang="zh-CN" dirty="0"/>
              <a:t>——</a:t>
            </a:r>
            <a:r>
              <a:rPr lang="zh-CN" altLang="en-US" dirty="0"/>
              <a:t>支原体（</a:t>
            </a:r>
            <a:r>
              <a:rPr lang="en-US" altLang="zh-CN" dirty="0" err="1"/>
              <a:t>mycoplast</a:t>
            </a:r>
            <a:r>
              <a:rPr lang="zh-CN" altLang="en-US" dirty="0"/>
              <a:t>）</a:t>
            </a:r>
          </a:p>
        </p:txBody>
      </p:sp>
      <p:pic>
        <p:nvPicPr>
          <p:cNvPr id="5" name="图片 4">
            <a:extLst>
              <a:ext uri="{FF2B5EF4-FFF2-40B4-BE49-F238E27FC236}">
                <a16:creationId xmlns:a16="http://schemas.microsoft.com/office/drawing/2014/main" id="{4966452E-1921-4DDC-B136-8C563F4A7B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68751" y="1179868"/>
            <a:ext cx="5099538" cy="5099538"/>
          </a:xfrm>
          <a:prstGeom prst="rect">
            <a:avLst/>
          </a:prstGeom>
        </p:spPr>
      </p:pic>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64781-F972-48B3-AFB0-DDCC4787D808}"/>
              </a:ext>
            </a:extLst>
          </p:cNvPr>
          <p:cNvSpPr>
            <a:spLocks noGrp="1"/>
          </p:cNvSpPr>
          <p:nvPr>
            <p:ph type="title"/>
          </p:nvPr>
        </p:nvSpPr>
        <p:spPr/>
        <p:txBody>
          <a:bodyPr/>
          <a:lstStyle/>
          <a:p>
            <a:r>
              <a:rPr lang="zh-CN" altLang="en-US" dirty="0"/>
              <a:t>（三）细胞是生命活动的基本单位</a:t>
            </a:r>
          </a:p>
        </p:txBody>
      </p:sp>
      <p:sp>
        <p:nvSpPr>
          <p:cNvPr id="3" name="内容占位符 2">
            <a:extLst>
              <a:ext uri="{FF2B5EF4-FFF2-40B4-BE49-F238E27FC236}">
                <a16:creationId xmlns:a16="http://schemas.microsoft.com/office/drawing/2014/main" id="{CD8F9D96-5AFF-4DA3-A4C9-1EA7E2965554}"/>
              </a:ext>
            </a:extLst>
          </p:cNvPr>
          <p:cNvSpPr>
            <a:spLocks noGrp="1"/>
          </p:cNvSpPr>
          <p:nvPr>
            <p:ph idx="1"/>
          </p:nvPr>
        </p:nvSpPr>
        <p:spPr>
          <a:xfrm>
            <a:off x="5289452" y="1481320"/>
            <a:ext cx="6719668" cy="5173484"/>
          </a:xfrm>
        </p:spPr>
        <p:txBody>
          <a:bodyPr>
            <a:normAutofit/>
          </a:bodyPr>
          <a:lstStyle/>
          <a:p>
            <a:pPr marL="354013" indent="-354013">
              <a:lnSpc>
                <a:spcPct val="150000"/>
              </a:lnSpc>
              <a:spcBef>
                <a:spcPts val="1200"/>
              </a:spcBef>
              <a:spcAft>
                <a:spcPts val="1200"/>
              </a:spcAft>
              <a:buClr>
                <a:srgbClr val="003366"/>
              </a:buClr>
              <a:buFont typeface="Wingdings" panose="05000000000000000000" pitchFamily="2" charset="2"/>
              <a:buChar char="n"/>
            </a:pPr>
            <a:r>
              <a:rPr lang="zh-CN" altLang="en-US" dirty="0"/>
              <a:t>一切有机体都由细胞构成，细胞是构成有机体的基本单位</a:t>
            </a:r>
            <a:endParaRPr lang="zh-CN" altLang="en-US" sz="2400" dirty="0"/>
          </a:p>
          <a:p>
            <a:pPr marL="354013" indent="-354013">
              <a:lnSpc>
                <a:spcPct val="150000"/>
              </a:lnSpc>
              <a:spcBef>
                <a:spcPts val="1200"/>
              </a:spcBef>
              <a:spcAft>
                <a:spcPts val="1200"/>
              </a:spcAft>
              <a:buClr>
                <a:srgbClr val="003366"/>
              </a:buClr>
              <a:buFont typeface="Wingdings" panose="05000000000000000000" pitchFamily="2" charset="2"/>
              <a:buChar char="n"/>
            </a:pPr>
            <a:r>
              <a:rPr lang="zh-CN" altLang="en-US" dirty="0"/>
              <a:t>细胞是代谢与功能的基本单位 </a:t>
            </a:r>
            <a:endParaRPr lang="zh-CN" altLang="en-US" sz="2400" dirty="0"/>
          </a:p>
          <a:p>
            <a:pPr marL="354013" indent="-354013">
              <a:lnSpc>
                <a:spcPct val="150000"/>
              </a:lnSpc>
              <a:spcBef>
                <a:spcPts val="1200"/>
              </a:spcBef>
              <a:spcAft>
                <a:spcPts val="1200"/>
              </a:spcAft>
              <a:buClr>
                <a:srgbClr val="003366"/>
              </a:buClr>
              <a:buFont typeface="Wingdings" panose="05000000000000000000" pitchFamily="2" charset="2"/>
              <a:buChar char="n"/>
            </a:pPr>
            <a:r>
              <a:rPr lang="zh-CN" altLang="en-US" dirty="0"/>
              <a:t>细胞是有机体生长发育的基础</a:t>
            </a:r>
            <a:endParaRPr lang="zh-CN" altLang="en-US" sz="2400" dirty="0"/>
          </a:p>
          <a:p>
            <a:pPr marL="354013" indent="-354013">
              <a:lnSpc>
                <a:spcPct val="150000"/>
              </a:lnSpc>
              <a:spcBef>
                <a:spcPts val="1200"/>
              </a:spcBef>
              <a:spcAft>
                <a:spcPts val="1200"/>
              </a:spcAft>
              <a:buClr>
                <a:srgbClr val="003366"/>
              </a:buClr>
              <a:buFont typeface="Wingdings" panose="05000000000000000000" pitchFamily="2" charset="2"/>
              <a:buChar char="n"/>
            </a:pPr>
            <a:r>
              <a:rPr lang="zh-CN" altLang="en-US" dirty="0"/>
              <a:t>细胞是繁殖的基本单位，是遗传的桥梁</a:t>
            </a:r>
            <a:endParaRPr lang="zh-CN" altLang="en-US" sz="2400" dirty="0"/>
          </a:p>
          <a:p>
            <a:pPr marL="354013" indent="-354013">
              <a:lnSpc>
                <a:spcPct val="150000"/>
              </a:lnSpc>
              <a:spcBef>
                <a:spcPts val="1200"/>
              </a:spcBef>
              <a:spcAft>
                <a:spcPts val="1200"/>
              </a:spcAft>
              <a:buClr>
                <a:srgbClr val="003366"/>
              </a:buClr>
              <a:buFont typeface="Wingdings" panose="05000000000000000000" pitchFamily="2" charset="2"/>
              <a:buChar char="n"/>
            </a:pPr>
            <a:r>
              <a:rPr lang="zh-CN" altLang="en-US" dirty="0"/>
              <a:t>细胞是生命起源的标志，是生物演化的起点</a:t>
            </a:r>
            <a:endParaRPr lang="zh-CN" altLang="en-US" sz="2400" dirty="0"/>
          </a:p>
        </p:txBody>
      </p:sp>
      <p:pic>
        <p:nvPicPr>
          <p:cNvPr id="4" name="Picture 4" descr="imagepage1">
            <a:extLst>
              <a:ext uri="{FF2B5EF4-FFF2-40B4-BE49-F238E27FC236}">
                <a16:creationId xmlns:a16="http://schemas.microsoft.com/office/drawing/2014/main" id="{CAF2630A-346B-4354-A3B5-6904F4A6E14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22030" y="1481320"/>
            <a:ext cx="4488622" cy="43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BDA2B98-506E-4834-9A3C-F5345BCFF47E}"/>
              </a:ext>
            </a:extLst>
          </p:cNvPr>
          <p:cNvSpPr/>
          <p:nvPr/>
        </p:nvSpPr>
        <p:spPr>
          <a:xfrm>
            <a:off x="863603" y="6149102"/>
            <a:ext cx="3605474" cy="338554"/>
          </a:xfrm>
          <a:prstGeom prst="rect">
            <a:avLst/>
          </a:prstGeom>
        </p:spPr>
        <p:txBody>
          <a:bodyPr wrap="non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1-2 </a:t>
            </a:r>
            <a:r>
              <a:rPr lang="zh-CN" altLang="en-US" sz="1600" b="1" dirty="0">
                <a:solidFill>
                  <a:srgbClr val="0033CC"/>
                </a:solidFill>
                <a:latin typeface="Arial" panose="020B0604020202020204" pitchFamily="34" charset="0"/>
                <a:ea typeface="微软雅黑" panose="020B0503020204020204" pitchFamily="34" charset="-122"/>
              </a:rPr>
              <a:t>人体由</a:t>
            </a:r>
            <a:r>
              <a:rPr lang="en-US" altLang="zh-CN" sz="1600" b="1" dirty="0">
                <a:solidFill>
                  <a:srgbClr val="0033CC"/>
                </a:solidFill>
                <a:latin typeface="Arial" panose="020B0604020202020204" pitchFamily="34" charset="0"/>
                <a:ea typeface="微软雅黑" panose="020B0503020204020204" pitchFamily="34" charset="-122"/>
              </a:rPr>
              <a:t>200 </a:t>
            </a:r>
            <a:r>
              <a:rPr lang="zh-CN" altLang="en-US" sz="1600" b="1" dirty="0">
                <a:solidFill>
                  <a:srgbClr val="0033CC"/>
                </a:solidFill>
                <a:latin typeface="Arial" panose="020B0604020202020204" pitchFamily="34" charset="0"/>
                <a:ea typeface="微软雅黑" panose="020B0503020204020204" pitchFamily="34" charset="-122"/>
              </a:rPr>
              <a:t>多种不同的细胞组成</a:t>
            </a:r>
          </a:p>
        </p:txBody>
      </p:sp>
    </p:spTree>
    <p:extLst>
      <p:ext uri="{BB962C8B-B14F-4D97-AF65-F5344CB8AC3E}">
        <p14:creationId xmlns:p14="http://schemas.microsoft.com/office/powerpoint/2010/main" val="392845456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61471-70D3-4E8B-B3AA-10787C102703}"/>
              </a:ext>
            </a:extLst>
          </p:cNvPr>
          <p:cNvSpPr>
            <a:spLocks noGrp="1"/>
          </p:cNvSpPr>
          <p:nvPr>
            <p:ph type="title"/>
          </p:nvPr>
        </p:nvSpPr>
        <p:spPr/>
        <p:txBody>
          <a:bodyPr/>
          <a:lstStyle/>
          <a:p>
            <a:r>
              <a:rPr lang="zh-CN" altLang="en-US" dirty="0"/>
              <a:t>二、细胞的三种基本类型</a:t>
            </a:r>
          </a:p>
        </p:txBody>
      </p:sp>
      <p:pic>
        <p:nvPicPr>
          <p:cNvPr id="3" name="Picture 2" descr="figure 1-21">
            <a:extLst>
              <a:ext uri="{FF2B5EF4-FFF2-40B4-BE49-F238E27FC236}">
                <a16:creationId xmlns:a16="http://schemas.microsoft.com/office/drawing/2014/main" id="{0351C648-50C8-456B-B313-8A8CCFA895C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67738" y="1693117"/>
            <a:ext cx="10056525" cy="4149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a:extLst>
              <a:ext uri="{FF2B5EF4-FFF2-40B4-BE49-F238E27FC236}">
                <a16:creationId xmlns:a16="http://schemas.microsoft.com/office/drawing/2014/main" id="{D618B9F0-26FB-4FBF-98FF-04E0FAA3E503}"/>
              </a:ext>
            </a:extLst>
          </p:cNvPr>
          <p:cNvSpPr/>
          <p:nvPr/>
        </p:nvSpPr>
        <p:spPr>
          <a:xfrm>
            <a:off x="3048000" y="6041646"/>
            <a:ext cx="6096000" cy="523220"/>
          </a:xfrm>
          <a:prstGeom prst="rect">
            <a:avLst/>
          </a:prstGeom>
        </p:spPr>
        <p:txBody>
          <a:bodyPr>
            <a:spAutoFit/>
          </a:bodyPr>
          <a:lstStyle/>
          <a:p>
            <a:pPr algn="ctr"/>
            <a:r>
              <a:rPr lang="zh-CN" altLang="en-US" sz="2800" b="1" dirty="0">
                <a:latin typeface="微软雅黑" panose="020B0503020204020204" pitchFamily="34" charset="-122"/>
                <a:ea typeface="微软雅黑" panose="020B0503020204020204" pitchFamily="34" charset="-122"/>
              </a:rPr>
              <a:t>原核细胞，古核细胞和真核细胞</a:t>
            </a:r>
          </a:p>
        </p:txBody>
      </p:sp>
    </p:spTree>
    <p:extLst>
      <p:ext uri="{BB962C8B-B14F-4D97-AF65-F5344CB8AC3E}">
        <p14:creationId xmlns:p14="http://schemas.microsoft.com/office/powerpoint/2010/main" val="1728883299"/>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0A8A6-3F76-46F4-89E7-0363B4CE1FA0}"/>
              </a:ext>
            </a:extLst>
          </p:cNvPr>
          <p:cNvSpPr>
            <a:spLocks noGrp="1"/>
          </p:cNvSpPr>
          <p:nvPr>
            <p:ph type="title"/>
          </p:nvPr>
        </p:nvSpPr>
        <p:spPr/>
        <p:txBody>
          <a:bodyPr/>
          <a:lstStyle/>
          <a:p>
            <a:r>
              <a:rPr lang="zh-CN" altLang="en-US" dirty="0"/>
              <a:t>（一）细胞的基本类型与生物界的类群</a:t>
            </a:r>
          </a:p>
        </p:txBody>
      </p:sp>
      <p:sp>
        <p:nvSpPr>
          <p:cNvPr id="5" name="内容占位符 4">
            <a:extLst>
              <a:ext uri="{FF2B5EF4-FFF2-40B4-BE49-F238E27FC236}">
                <a16:creationId xmlns:a16="http://schemas.microsoft.com/office/drawing/2014/main" id="{9604E338-2B0E-40E6-B6D2-F990E42A630A}"/>
              </a:ext>
            </a:extLst>
          </p:cNvPr>
          <p:cNvSpPr>
            <a:spLocks noGrp="1"/>
          </p:cNvSpPr>
          <p:nvPr>
            <p:ph idx="1"/>
          </p:nvPr>
        </p:nvSpPr>
        <p:spPr>
          <a:xfrm>
            <a:off x="824366" y="1219200"/>
            <a:ext cx="5063088" cy="5435604"/>
          </a:xfrm>
        </p:spPr>
        <p:txBody>
          <a:bodyPr>
            <a:normAutofit/>
          </a:bodyPr>
          <a:lstStyle/>
          <a:p>
            <a:pPr>
              <a:lnSpc>
                <a:spcPct val="150000"/>
              </a:lnSpc>
              <a:spcAft>
                <a:spcPts val="600"/>
              </a:spcAft>
            </a:pPr>
            <a:r>
              <a:rPr lang="zh-CN" altLang="en-US" sz="2000" b="1" dirty="0">
                <a:solidFill>
                  <a:srgbClr val="0033CC"/>
                </a:solidFill>
              </a:rPr>
              <a:t>细胞的基本类型</a:t>
            </a:r>
            <a:r>
              <a:rPr lang="zh-CN" altLang="en-US" sz="2000" dirty="0"/>
              <a:t>：原核细胞，古核细胞和真核细胞</a:t>
            </a:r>
            <a:endParaRPr lang="en-US" altLang="zh-CN" sz="2000" dirty="0"/>
          </a:p>
          <a:p>
            <a:pPr>
              <a:lnSpc>
                <a:spcPct val="150000"/>
              </a:lnSpc>
              <a:spcAft>
                <a:spcPts val="600"/>
              </a:spcAft>
            </a:pPr>
            <a:endParaRPr lang="en-US" altLang="zh-CN" sz="2000" dirty="0"/>
          </a:p>
          <a:p>
            <a:pPr>
              <a:lnSpc>
                <a:spcPct val="150000"/>
              </a:lnSpc>
              <a:spcAft>
                <a:spcPts val="600"/>
              </a:spcAft>
            </a:pPr>
            <a:r>
              <a:rPr lang="zh-CN" altLang="en-US" sz="2000" b="1" dirty="0">
                <a:solidFill>
                  <a:srgbClr val="0033CC"/>
                </a:solidFill>
              </a:rPr>
              <a:t>生物界的类群包括</a:t>
            </a:r>
            <a:r>
              <a:rPr lang="en-US" altLang="zh-CN" sz="2000" b="1" dirty="0">
                <a:solidFill>
                  <a:srgbClr val="0033CC"/>
                </a:solidFill>
              </a:rPr>
              <a:t>3</a:t>
            </a:r>
            <a:r>
              <a:rPr lang="zh-CN" altLang="en-US" sz="2000" b="1" dirty="0">
                <a:solidFill>
                  <a:srgbClr val="0033CC"/>
                </a:solidFill>
              </a:rPr>
              <a:t>个域</a:t>
            </a:r>
            <a:r>
              <a:rPr lang="zh-CN" altLang="en-US" sz="2000" dirty="0"/>
              <a:t>：原核生物，古核生物和真核生物</a:t>
            </a:r>
            <a:endParaRPr lang="en-US" altLang="zh-CN" sz="2000" dirty="0"/>
          </a:p>
          <a:p>
            <a:pPr>
              <a:lnSpc>
                <a:spcPct val="150000"/>
              </a:lnSpc>
              <a:spcAft>
                <a:spcPts val="600"/>
              </a:spcAft>
            </a:pPr>
            <a:endParaRPr lang="en-US" altLang="zh-CN" sz="2000" dirty="0"/>
          </a:p>
          <a:p>
            <a:pPr>
              <a:lnSpc>
                <a:spcPct val="150000"/>
              </a:lnSpc>
              <a:spcAft>
                <a:spcPts val="600"/>
              </a:spcAft>
            </a:pPr>
            <a:r>
              <a:rPr lang="en-US" altLang="zh-CN" sz="2000" b="1" dirty="0">
                <a:solidFill>
                  <a:srgbClr val="0033CC"/>
                </a:solidFill>
              </a:rPr>
              <a:t>6</a:t>
            </a:r>
            <a:r>
              <a:rPr lang="zh-CN" altLang="en-US" sz="2000" b="1" dirty="0">
                <a:solidFill>
                  <a:srgbClr val="0033CC"/>
                </a:solidFill>
              </a:rPr>
              <a:t>个界</a:t>
            </a:r>
            <a:r>
              <a:rPr lang="zh-CN" altLang="en-US" sz="2000" dirty="0"/>
              <a:t>：由原核生物组成的</a:t>
            </a:r>
            <a:r>
              <a:rPr lang="zh-CN" altLang="en-US" sz="2000" b="1" dirty="0">
                <a:solidFill>
                  <a:srgbClr val="0033CC"/>
                </a:solidFill>
              </a:rPr>
              <a:t>原核生物界</a:t>
            </a:r>
            <a:r>
              <a:rPr lang="zh-CN" altLang="en-US" sz="2000" dirty="0"/>
              <a:t>、由古核生物组成的</a:t>
            </a:r>
            <a:r>
              <a:rPr lang="zh-CN" altLang="en-US" sz="2000" b="1" dirty="0">
                <a:solidFill>
                  <a:srgbClr val="0033CC"/>
                </a:solidFill>
              </a:rPr>
              <a:t>古核生物界</a:t>
            </a:r>
            <a:r>
              <a:rPr lang="zh-CN" altLang="en-US" sz="2000" dirty="0"/>
              <a:t>以及由真核生物组成的</a:t>
            </a:r>
            <a:r>
              <a:rPr lang="zh-CN" altLang="en-US" sz="2000" b="1" dirty="0">
                <a:solidFill>
                  <a:srgbClr val="0033CC"/>
                </a:solidFill>
              </a:rPr>
              <a:t>原生生物界</a:t>
            </a:r>
            <a:r>
              <a:rPr lang="zh-CN" altLang="en-US" sz="2000" dirty="0"/>
              <a:t>、</a:t>
            </a:r>
            <a:r>
              <a:rPr lang="zh-CN" altLang="en-US" sz="2000" b="1" dirty="0">
                <a:solidFill>
                  <a:srgbClr val="0033CC"/>
                </a:solidFill>
              </a:rPr>
              <a:t>真菌界</a:t>
            </a:r>
            <a:r>
              <a:rPr lang="zh-CN" altLang="en-US" sz="2000" dirty="0"/>
              <a:t>、</a:t>
            </a:r>
            <a:r>
              <a:rPr lang="zh-CN" altLang="en-US" sz="2000" b="1" dirty="0">
                <a:solidFill>
                  <a:srgbClr val="0033CC"/>
                </a:solidFill>
              </a:rPr>
              <a:t>植物界</a:t>
            </a:r>
            <a:r>
              <a:rPr lang="zh-CN" altLang="en-US" sz="2000" dirty="0"/>
              <a:t>和</a:t>
            </a:r>
            <a:r>
              <a:rPr lang="zh-CN" altLang="en-US" sz="2000" b="1" dirty="0">
                <a:solidFill>
                  <a:srgbClr val="0033CC"/>
                </a:solidFill>
              </a:rPr>
              <a:t>动物界</a:t>
            </a:r>
          </a:p>
        </p:txBody>
      </p:sp>
      <p:pic>
        <p:nvPicPr>
          <p:cNvPr id="3" name="Picture 4" descr="imagepage2">
            <a:extLst>
              <a:ext uri="{FF2B5EF4-FFF2-40B4-BE49-F238E27FC236}">
                <a16:creationId xmlns:a16="http://schemas.microsoft.com/office/drawing/2014/main" id="{26148195-ABD1-4A6E-97DD-57CF9C7FCD6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20737" y="415059"/>
            <a:ext cx="3706954"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B86A65FC-E2E7-4CA9-9363-95DA346FFE92}"/>
              </a:ext>
            </a:extLst>
          </p:cNvPr>
          <p:cNvSpPr/>
          <p:nvPr/>
        </p:nvSpPr>
        <p:spPr>
          <a:xfrm>
            <a:off x="6808792" y="5455372"/>
            <a:ext cx="4930843"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 </a:t>
            </a:r>
            <a:r>
              <a:rPr lang="zh-CN" altLang="en-US" sz="1600" b="1" dirty="0">
                <a:solidFill>
                  <a:srgbClr val="0033CC"/>
                </a:solidFill>
                <a:latin typeface="Arial" panose="020B0604020202020204" pitchFamily="34" charset="0"/>
                <a:ea typeface="微软雅黑" panose="020B0503020204020204" pitchFamily="34" charset="-122"/>
              </a:rPr>
              <a:t>生物界的基本类群</a:t>
            </a:r>
          </a:p>
          <a:p>
            <a:pPr algn="ctr">
              <a:lnSpc>
                <a:spcPts val="2400"/>
              </a:lnSpc>
            </a:pPr>
            <a:r>
              <a:rPr lang="zh-CN" altLang="en-US" sz="1400" dirty="0">
                <a:latin typeface="Arial" panose="020B0604020202020204" pitchFamily="34" charset="0"/>
                <a:ea typeface="微软雅黑" panose="020B0503020204020204" pitchFamily="34" charset="-122"/>
              </a:rPr>
              <a:t>所有生物起源于共同的祖先，最终演化出</a:t>
            </a:r>
            <a:r>
              <a:rPr lang="en-US" altLang="zh-CN" sz="1400" dirty="0">
                <a:latin typeface="Arial" panose="020B0604020202020204" pitchFamily="34" charset="0"/>
                <a:ea typeface="微软雅黑" panose="020B0503020204020204" pitchFamily="34" charset="-122"/>
              </a:rPr>
              <a:t>3 </a:t>
            </a:r>
            <a:r>
              <a:rPr lang="zh-CN" altLang="en-US" sz="1400" dirty="0">
                <a:latin typeface="Arial" panose="020B0604020202020204" pitchFamily="34" charset="0"/>
                <a:ea typeface="微软雅黑" panose="020B0503020204020204" pitchFamily="34" charset="-122"/>
              </a:rPr>
              <a:t>种基本的的细胞类型和构成生物类群的六个界。古核细胞与真核细胞在进化上的亲缘关系更近些</a:t>
            </a:r>
            <a:endParaRPr lang="zh-CN" altLang="en-US" sz="16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370292858"/>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694DF-4598-459B-9B65-09341AF968F2}"/>
              </a:ext>
            </a:extLst>
          </p:cNvPr>
          <p:cNvSpPr>
            <a:spLocks noGrp="1"/>
          </p:cNvSpPr>
          <p:nvPr>
            <p:ph type="title"/>
          </p:nvPr>
        </p:nvSpPr>
        <p:spPr/>
        <p:txBody>
          <a:bodyPr/>
          <a:lstStyle/>
          <a:p>
            <a:r>
              <a:rPr lang="zh-CN" altLang="en-US" dirty="0"/>
              <a:t>（二）两类代表性的原核细胞：细菌与蓝藻 </a:t>
            </a:r>
          </a:p>
        </p:txBody>
      </p:sp>
      <p:sp>
        <p:nvSpPr>
          <p:cNvPr id="7" name="内容占位符 6">
            <a:extLst>
              <a:ext uri="{FF2B5EF4-FFF2-40B4-BE49-F238E27FC236}">
                <a16:creationId xmlns:a16="http://schemas.microsoft.com/office/drawing/2014/main" id="{4ADB9F01-2C3C-4660-AFF1-E67E0EE1EB9F}"/>
              </a:ext>
            </a:extLst>
          </p:cNvPr>
          <p:cNvSpPr>
            <a:spLocks noGrp="1"/>
          </p:cNvSpPr>
          <p:nvPr>
            <p:ph idx="1"/>
          </p:nvPr>
        </p:nvSpPr>
        <p:spPr/>
        <p:txBody>
          <a:bodyPr/>
          <a:lstStyle/>
          <a:p>
            <a:r>
              <a:rPr lang="zh-CN" altLang="en-US" dirty="0"/>
              <a:t>原核生物包括支原体、衣原体、立克次体、细菌、放线菌和蓝藻等多个家族</a:t>
            </a:r>
          </a:p>
        </p:txBody>
      </p:sp>
      <p:grpSp>
        <p:nvGrpSpPr>
          <p:cNvPr id="3" name="组合 5">
            <a:extLst>
              <a:ext uri="{FF2B5EF4-FFF2-40B4-BE49-F238E27FC236}">
                <a16:creationId xmlns:a16="http://schemas.microsoft.com/office/drawing/2014/main" id="{31285E0B-C7CD-490F-88CD-2FAA5E618CF4}"/>
              </a:ext>
            </a:extLst>
          </p:cNvPr>
          <p:cNvGrpSpPr>
            <a:grpSpLocks/>
          </p:cNvGrpSpPr>
          <p:nvPr/>
        </p:nvGrpSpPr>
        <p:grpSpPr bwMode="auto">
          <a:xfrm>
            <a:off x="1483667" y="2216813"/>
            <a:ext cx="9224667" cy="3717986"/>
            <a:chOff x="935043" y="2132816"/>
            <a:chExt cx="7370234" cy="2916501"/>
          </a:xfrm>
        </p:grpSpPr>
        <p:pic>
          <p:nvPicPr>
            <p:cNvPr id="4" name="图片 1">
              <a:extLst>
                <a:ext uri="{FF2B5EF4-FFF2-40B4-BE49-F238E27FC236}">
                  <a16:creationId xmlns:a16="http://schemas.microsoft.com/office/drawing/2014/main" id="{984AAF44-0774-4C26-82A9-D9F0E70C1D4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5043" y="2225368"/>
              <a:ext cx="2290463" cy="282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a:extLst>
                <a:ext uri="{FF2B5EF4-FFF2-40B4-BE49-F238E27FC236}">
                  <a16:creationId xmlns:a16="http://schemas.microsoft.com/office/drawing/2014/main" id="{45F8B76D-8FD1-4253-B5DB-51450DE253A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139952" y="2132816"/>
              <a:ext cx="4165325" cy="282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矩形 4">
            <a:extLst>
              <a:ext uri="{FF2B5EF4-FFF2-40B4-BE49-F238E27FC236}">
                <a16:creationId xmlns:a16="http://schemas.microsoft.com/office/drawing/2014/main" id="{23D6BC03-9771-4F25-9BCE-7344330C2C15}"/>
              </a:ext>
            </a:extLst>
          </p:cNvPr>
          <p:cNvSpPr>
            <a:spLocks noChangeArrowheads="1"/>
          </p:cNvSpPr>
          <p:nvPr/>
        </p:nvSpPr>
        <p:spPr bwMode="auto">
          <a:xfrm>
            <a:off x="5426586" y="6193139"/>
            <a:ext cx="1338828" cy="369332"/>
          </a:xfrm>
          <a:prstGeom prst="rect">
            <a:avLst/>
          </a:prstGeom>
          <a:noFill/>
        </p:spPr>
        <p:txBody>
          <a:bodyPr wrap="none">
            <a:spAutoFit/>
          </a:bodyPr>
          <a:lstStyle>
            <a:lvl1pPr>
              <a:spcBef>
                <a:spcPts val="600"/>
              </a:spcBef>
              <a:spcAft>
                <a:spcPts val="600"/>
              </a:spcAft>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ts val="600"/>
              </a:spcBef>
              <a:spcAft>
                <a:spcPts val="60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ts val="600"/>
              </a:spcBef>
              <a:spcAft>
                <a:spcPts val="60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a:buNone/>
            </a:pPr>
            <a:r>
              <a:rPr lang="zh-CN" altLang="en-US" sz="1800" b="1" dirty="0">
                <a:solidFill>
                  <a:srgbClr val="0033CC"/>
                </a:solidFill>
                <a:ea typeface="微软雅黑" panose="020B0503020204020204" pitchFamily="34" charset="-122"/>
              </a:rPr>
              <a:t>细菌与蓝藻</a:t>
            </a:r>
          </a:p>
        </p:txBody>
      </p:sp>
      <p:sp>
        <p:nvSpPr>
          <p:cNvPr id="8" name="矩形 4">
            <a:extLst>
              <a:ext uri="{FF2B5EF4-FFF2-40B4-BE49-F238E27FC236}">
                <a16:creationId xmlns:a16="http://schemas.microsoft.com/office/drawing/2014/main" id="{23D6BC03-9771-4F25-9BCE-7344330C2C15}"/>
              </a:ext>
            </a:extLst>
          </p:cNvPr>
          <p:cNvSpPr>
            <a:spLocks noChangeArrowheads="1"/>
          </p:cNvSpPr>
          <p:nvPr/>
        </p:nvSpPr>
        <p:spPr bwMode="auto">
          <a:xfrm>
            <a:off x="7734957" y="439690"/>
            <a:ext cx="3877985" cy="369332"/>
          </a:xfrm>
          <a:prstGeom prst="rect">
            <a:avLst/>
          </a:prstGeom>
          <a:noFill/>
        </p:spPr>
        <p:txBody>
          <a:bodyPr wrap="none">
            <a:spAutoFit/>
          </a:bodyPr>
          <a:lstStyle>
            <a:lvl1pPr>
              <a:spcBef>
                <a:spcPts val="600"/>
              </a:spcBef>
              <a:spcAft>
                <a:spcPts val="600"/>
              </a:spcAft>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ts val="600"/>
              </a:spcBef>
              <a:spcAft>
                <a:spcPts val="60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ts val="600"/>
              </a:spcBef>
              <a:spcAft>
                <a:spcPts val="60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a:buNone/>
            </a:pPr>
            <a:r>
              <a:rPr lang="zh-CN" altLang="en-US" sz="1800" b="1" dirty="0">
                <a:solidFill>
                  <a:srgbClr val="0033CC"/>
                </a:solidFill>
                <a:ea typeface="微软雅黑" panose="020B0503020204020204" pitchFamily="34" charset="-122"/>
              </a:rPr>
              <a:t>（大家参考课本或者课外读物学习）</a:t>
            </a:r>
          </a:p>
        </p:txBody>
      </p:sp>
    </p:spTree>
    <p:extLst>
      <p:ext uri="{BB962C8B-B14F-4D97-AF65-F5344CB8AC3E}">
        <p14:creationId xmlns:p14="http://schemas.microsoft.com/office/powerpoint/2010/main" val="196159651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73ABF-A94D-4436-8F00-78F29DC3C53D}"/>
              </a:ext>
            </a:extLst>
          </p:cNvPr>
          <p:cNvSpPr>
            <a:spLocks noGrp="1"/>
          </p:cNvSpPr>
          <p:nvPr>
            <p:ph type="title"/>
          </p:nvPr>
        </p:nvSpPr>
        <p:spPr/>
        <p:txBody>
          <a:bodyPr/>
          <a:lstStyle/>
          <a:p>
            <a:r>
              <a:rPr lang="zh-CN" altLang="en-US" dirty="0"/>
              <a:t>三、真核细胞</a:t>
            </a:r>
          </a:p>
        </p:txBody>
      </p:sp>
      <p:pic>
        <p:nvPicPr>
          <p:cNvPr id="3" name="Picture 2" descr="figure 1-02b part 2">
            <a:extLst>
              <a:ext uri="{FF2B5EF4-FFF2-40B4-BE49-F238E27FC236}">
                <a16:creationId xmlns:a16="http://schemas.microsoft.com/office/drawing/2014/main" id="{C497A247-338E-4680-9A8E-D21A1DC7AF7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55975" y="1614492"/>
            <a:ext cx="548005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64041"/>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41E3F6-D27C-44A0-B2D7-278345728457}"/>
              </a:ext>
            </a:extLst>
          </p:cNvPr>
          <p:cNvSpPr>
            <a:spLocks noGrp="1"/>
          </p:cNvSpPr>
          <p:nvPr>
            <p:ph type="title"/>
          </p:nvPr>
        </p:nvSpPr>
        <p:spPr/>
        <p:txBody>
          <a:bodyPr/>
          <a:lstStyle/>
          <a:p>
            <a:r>
              <a:rPr lang="zh-CN" altLang="en-US" dirty="0"/>
              <a:t>（一）真核细胞的基本结构体系及其组装</a:t>
            </a:r>
          </a:p>
        </p:txBody>
      </p:sp>
      <p:sp>
        <p:nvSpPr>
          <p:cNvPr id="3" name="内容占位符 2">
            <a:extLst>
              <a:ext uri="{FF2B5EF4-FFF2-40B4-BE49-F238E27FC236}">
                <a16:creationId xmlns:a16="http://schemas.microsoft.com/office/drawing/2014/main" id="{8244270B-09C2-41F8-BEB2-8FC4BE344908}"/>
              </a:ext>
            </a:extLst>
          </p:cNvPr>
          <p:cNvSpPr>
            <a:spLocks noGrp="1"/>
          </p:cNvSpPr>
          <p:nvPr>
            <p:ph idx="1"/>
          </p:nvPr>
        </p:nvSpPr>
        <p:spPr/>
        <p:txBody>
          <a:bodyPr/>
          <a:lstStyle/>
          <a:p>
            <a:pPr marL="0" indent="0">
              <a:buNone/>
            </a:pPr>
            <a:r>
              <a:rPr lang="en-US" altLang="zh-CN" b="1" dirty="0">
                <a:solidFill>
                  <a:srgbClr val="0033CC"/>
                </a:solidFill>
              </a:rPr>
              <a:t>1. </a:t>
            </a:r>
            <a:r>
              <a:rPr lang="zh-CN" altLang="en-US" b="1" dirty="0">
                <a:solidFill>
                  <a:srgbClr val="0033CC"/>
                </a:solidFill>
              </a:rPr>
              <a:t>生物膜系统</a:t>
            </a:r>
          </a:p>
          <a:p>
            <a:pPr marL="0" indent="0">
              <a:buNone/>
            </a:pPr>
            <a:endParaRPr lang="zh-CN" altLang="en-US" b="1" dirty="0">
              <a:solidFill>
                <a:srgbClr val="0033CC"/>
              </a:solidFill>
            </a:endParaRPr>
          </a:p>
        </p:txBody>
      </p:sp>
      <p:pic>
        <p:nvPicPr>
          <p:cNvPr id="4" name="Picture 2" descr="figure 12-01">
            <a:extLst>
              <a:ext uri="{FF2B5EF4-FFF2-40B4-BE49-F238E27FC236}">
                <a16:creationId xmlns:a16="http://schemas.microsoft.com/office/drawing/2014/main" id="{7C271DD0-EC79-4E64-9667-2F63F764EBB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52468" y="1744468"/>
            <a:ext cx="7287064" cy="5113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5513076"/>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41E3F6-D27C-44A0-B2D7-278345728457}"/>
              </a:ext>
            </a:extLst>
          </p:cNvPr>
          <p:cNvSpPr>
            <a:spLocks noGrp="1"/>
          </p:cNvSpPr>
          <p:nvPr>
            <p:ph type="title"/>
          </p:nvPr>
        </p:nvSpPr>
        <p:spPr/>
        <p:txBody>
          <a:bodyPr/>
          <a:lstStyle/>
          <a:p>
            <a:r>
              <a:rPr lang="zh-CN" altLang="en-US" dirty="0"/>
              <a:t>（一）真核细胞的基本结构体系及其组装</a:t>
            </a:r>
          </a:p>
        </p:txBody>
      </p:sp>
      <p:sp>
        <p:nvSpPr>
          <p:cNvPr id="3" name="内容占位符 2">
            <a:extLst>
              <a:ext uri="{FF2B5EF4-FFF2-40B4-BE49-F238E27FC236}">
                <a16:creationId xmlns:a16="http://schemas.microsoft.com/office/drawing/2014/main" id="{8244270B-09C2-41F8-BEB2-8FC4BE344908}"/>
              </a:ext>
            </a:extLst>
          </p:cNvPr>
          <p:cNvSpPr>
            <a:spLocks noGrp="1"/>
          </p:cNvSpPr>
          <p:nvPr>
            <p:ph idx="1"/>
          </p:nvPr>
        </p:nvSpPr>
        <p:spPr/>
        <p:txBody>
          <a:bodyPr/>
          <a:lstStyle/>
          <a:p>
            <a:pPr marL="0" indent="0">
              <a:buNone/>
            </a:pPr>
            <a:r>
              <a:rPr lang="en-US" altLang="zh-CN" b="1" dirty="0">
                <a:solidFill>
                  <a:srgbClr val="0033CC"/>
                </a:solidFill>
              </a:rPr>
              <a:t>2. </a:t>
            </a:r>
            <a:r>
              <a:rPr lang="zh-CN" altLang="en-US" b="1" dirty="0">
                <a:solidFill>
                  <a:srgbClr val="0033CC"/>
                </a:solidFill>
              </a:rPr>
              <a:t>遗传信息传递与表达系统</a:t>
            </a:r>
          </a:p>
          <a:p>
            <a:pPr marL="0" indent="0">
              <a:buNone/>
            </a:pPr>
            <a:endParaRPr lang="zh-CN" altLang="en-US" b="1" dirty="0">
              <a:solidFill>
                <a:srgbClr val="0033CC"/>
              </a:solidFill>
            </a:endParaRPr>
          </a:p>
        </p:txBody>
      </p:sp>
      <p:pic>
        <p:nvPicPr>
          <p:cNvPr id="4" name="Picture 2" descr="figure 1-11">
            <a:extLst>
              <a:ext uri="{FF2B5EF4-FFF2-40B4-BE49-F238E27FC236}">
                <a16:creationId xmlns:a16="http://schemas.microsoft.com/office/drawing/2014/main" id="{C3D64ECA-1E49-479C-937A-CDE556D70C0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23134" y="1860701"/>
            <a:ext cx="8745732" cy="4997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7252299"/>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41E3F6-D27C-44A0-B2D7-278345728457}"/>
              </a:ext>
            </a:extLst>
          </p:cNvPr>
          <p:cNvSpPr>
            <a:spLocks noGrp="1"/>
          </p:cNvSpPr>
          <p:nvPr>
            <p:ph type="title"/>
          </p:nvPr>
        </p:nvSpPr>
        <p:spPr/>
        <p:txBody>
          <a:bodyPr/>
          <a:lstStyle/>
          <a:p>
            <a:r>
              <a:rPr lang="zh-CN" altLang="en-US" dirty="0"/>
              <a:t>（一）真核细胞的基本结构体系及其组装</a:t>
            </a:r>
          </a:p>
        </p:txBody>
      </p:sp>
      <p:sp>
        <p:nvSpPr>
          <p:cNvPr id="3" name="内容占位符 2">
            <a:extLst>
              <a:ext uri="{FF2B5EF4-FFF2-40B4-BE49-F238E27FC236}">
                <a16:creationId xmlns:a16="http://schemas.microsoft.com/office/drawing/2014/main" id="{8244270B-09C2-41F8-BEB2-8FC4BE344908}"/>
              </a:ext>
            </a:extLst>
          </p:cNvPr>
          <p:cNvSpPr>
            <a:spLocks noGrp="1"/>
          </p:cNvSpPr>
          <p:nvPr>
            <p:ph idx="1"/>
          </p:nvPr>
        </p:nvSpPr>
        <p:spPr/>
        <p:txBody>
          <a:bodyPr/>
          <a:lstStyle/>
          <a:p>
            <a:pPr marL="0" indent="0">
              <a:buNone/>
            </a:pPr>
            <a:r>
              <a:rPr lang="en-US" altLang="zh-CN" b="1" dirty="0">
                <a:solidFill>
                  <a:srgbClr val="0033CC"/>
                </a:solidFill>
              </a:rPr>
              <a:t>3. </a:t>
            </a:r>
            <a:r>
              <a:rPr lang="zh-CN" altLang="en-US" b="1" dirty="0">
                <a:solidFill>
                  <a:srgbClr val="0033CC"/>
                </a:solidFill>
              </a:rPr>
              <a:t>细胞骨架系统</a:t>
            </a:r>
          </a:p>
          <a:p>
            <a:pPr marL="0" indent="0">
              <a:buNone/>
            </a:pPr>
            <a:endParaRPr lang="zh-CN" altLang="en-US" b="1" dirty="0">
              <a:solidFill>
                <a:srgbClr val="0033CC"/>
              </a:solidFill>
            </a:endParaRPr>
          </a:p>
        </p:txBody>
      </p:sp>
      <p:pic>
        <p:nvPicPr>
          <p:cNvPr id="4" name="Picture 2">
            <a:extLst>
              <a:ext uri="{FF2B5EF4-FFF2-40B4-BE49-F238E27FC236}">
                <a16:creationId xmlns:a16="http://schemas.microsoft.com/office/drawing/2014/main" id="{8AAA97B8-7FFD-4303-989A-A3AF76E0D1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57379" y="1752364"/>
            <a:ext cx="6077243" cy="5105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7622885"/>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6344" r="5716"/>
          <a:stretch/>
        </p:blipFill>
        <p:spPr bwMode="auto">
          <a:xfrm>
            <a:off x="924273" y="830509"/>
            <a:ext cx="3874230" cy="4368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092252" y="5199148"/>
            <a:ext cx="3639138" cy="461665"/>
          </a:xfrm>
          <a:prstGeom prst="rect">
            <a:avLst/>
          </a:prstGeom>
        </p:spPr>
        <p:txBody>
          <a:bodyPr wrap="none">
            <a:spAutoFit/>
          </a:bodyPr>
          <a:lstStyle/>
          <a:p>
            <a:r>
              <a:rPr lang="zh-CN" altLang="en-US" sz="2400" b="1" dirty="0"/>
              <a:t>教材：细胞生物学</a:t>
            </a:r>
            <a:r>
              <a:rPr lang="en-US" altLang="zh-CN" sz="2400" b="1" dirty="0"/>
              <a:t>(</a:t>
            </a:r>
            <a:r>
              <a:rPr lang="zh-CN" altLang="en-US" sz="2400" b="1" dirty="0"/>
              <a:t>第</a:t>
            </a:r>
            <a:r>
              <a:rPr lang="en-US" altLang="zh-CN" sz="2400" b="1" dirty="0"/>
              <a:t>5</a:t>
            </a:r>
            <a:r>
              <a:rPr lang="zh-CN" altLang="en-US" sz="2400" b="1" dirty="0"/>
              <a:t>版</a:t>
            </a:r>
            <a:r>
              <a:rPr lang="en-US" altLang="zh-CN" sz="2400" b="1" dirty="0"/>
              <a:t>)</a:t>
            </a:r>
            <a:endParaRPr lang="zh-CN" altLang="en-US" sz="24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1" y="953558"/>
            <a:ext cx="2793534" cy="4113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9198" y="1009480"/>
            <a:ext cx="2881317" cy="4001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7150501" y="5199148"/>
            <a:ext cx="2100255" cy="461665"/>
          </a:xfrm>
          <a:prstGeom prst="rect">
            <a:avLst/>
          </a:prstGeom>
        </p:spPr>
        <p:txBody>
          <a:bodyPr wrap="none">
            <a:spAutoFit/>
          </a:bodyPr>
          <a:lstStyle/>
          <a:p>
            <a:r>
              <a:rPr lang="zh-CN" altLang="en-US" sz="2400" b="1" dirty="0"/>
              <a:t>参考书</a:t>
            </a:r>
            <a:r>
              <a:rPr lang="en-US" altLang="zh-CN" sz="2400" b="1" dirty="0"/>
              <a:t>(</a:t>
            </a:r>
            <a:r>
              <a:rPr lang="zh-CN" altLang="en-US" sz="2400" b="1" dirty="0"/>
              <a:t>第</a:t>
            </a:r>
            <a:r>
              <a:rPr lang="en-US" altLang="zh-CN" sz="2400" b="1" dirty="0"/>
              <a:t>4</a:t>
            </a:r>
            <a:r>
              <a:rPr lang="zh-CN" altLang="en-US" sz="2400" b="1" dirty="0"/>
              <a:t>版</a:t>
            </a:r>
            <a:r>
              <a:rPr lang="en-US" altLang="zh-CN" sz="2400" b="1" dirty="0"/>
              <a:t>)</a:t>
            </a:r>
            <a:endParaRPr lang="zh-CN" altLang="en-US" sz="2400" dirty="0"/>
          </a:p>
        </p:txBody>
      </p:sp>
      <p:sp>
        <p:nvSpPr>
          <p:cNvPr id="5" name="矩形 4"/>
          <p:cNvSpPr/>
          <p:nvPr/>
        </p:nvSpPr>
        <p:spPr>
          <a:xfrm>
            <a:off x="1092252" y="5645488"/>
            <a:ext cx="3789028" cy="707886"/>
          </a:xfrm>
          <a:prstGeom prst="rect">
            <a:avLst/>
          </a:prstGeom>
        </p:spPr>
        <p:txBody>
          <a:bodyPr wrap="square">
            <a:spAutoFit/>
          </a:bodyPr>
          <a:lstStyle/>
          <a:p>
            <a:r>
              <a:rPr lang="zh-CN" altLang="en-US" sz="1600" b="1" dirty="0">
                <a:hlinkClick r:id="rId5"/>
              </a:rPr>
              <a:t>丁明孝</a:t>
            </a:r>
            <a:r>
              <a:rPr lang="zh-CN" altLang="en-US" sz="1600" b="1" dirty="0"/>
              <a:t>，</a:t>
            </a:r>
            <a:r>
              <a:rPr lang="zh-CN" altLang="en-US" sz="1600" b="1" dirty="0">
                <a:hlinkClick r:id="rId6"/>
              </a:rPr>
              <a:t>王喜忠</a:t>
            </a:r>
            <a:r>
              <a:rPr lang="zh-CN" altLang="en-US" sz="1600" b="1" dirty="0"/>
              <a:t>，</a:t>
            </a:r>
            <a:r>
              <a:rPr lang="zh-CN" altLang="en-US" sz="1600" b="1" dirty="0">
                <a:hlinkClick r:id="rId7"/>
              </a:rPr>
              <a:t>张传茂</a:t>
            </a:r>
            <a:r>
              <a:rPr lang="zh-CN" altLang="en-US" sz="1600" b="1" dirty="0"/>
              <a:t>，</a:t>
            </a:r>
            <a:r>
              <a:rPr lang="zh-CN" altLang="en-US" sz="1600" b="1" dirty="0">
                <a:hlinkClick r:id="rId8"/>
              </a:rPr>
              <a:t>陈建国</a:t>
            </a:r>
            <a:r>
              <a:rPr lang="zh-CN" altLang="en-US" sz="1600" b="1" dirty="0"/>
              <a:t> 著</a:t>
            </a:r>
            <a:endParaRPr lang="zh-CN" altLang="en-US" sz="1200" dirty="0"/>
          </a:p>
          <a:p>
            <a:br>
              <a:rPr lang="zh-CN" altLang="en-US" sz="1200" dirty="0"/>
            </a:br>
            <a:endParaRPr lang="zh-CN" altLang="en-US" sz="1200" dirty="0"/>
          </a:p>
        </p:txBody>
      </p:sp>
    </p:spTree>
    <p:extLst>
      <p:ext uri="{BB962C8B-B14F-4D97-AF65-F5344CB8AC3E}">
        <p14:creationId xmlns:p14="http://schemas.microsoft.com/office/powerpoint/2010/main" val="955815887"/>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50889-CB8E-4DDB-918F-A6434B29F8F0}"/>
              </a:ext>
            </a:extLst>
          </p:cNvPr>
          <p:cNvSpPr>
            <a:spLocks noGrp="1"/>
          </p:cNvSpPr>
          <p:nvPr>
            <p:ph type="title"/>
          </p:nvPr>
        </p:nvSpPr>
        <p:spPr/>
        <p:txBody>
          <a:bodyPr/>
          <a:lstStyle/>
          <a:p>
            <a:r>
              <a:rPr lang="zh-CN" altLang="en-US" dirty="0"/>
              <a:t>（二）植物细胞与动物细胞</a:t>
            </a:r>
          </a:p>
        </p:txBody>
      </p:sp>
      <p:pic>
        <p:nvPicPr>
          <p:cNvPr id="7" name="Picture 4" descr="imagepage11">
            <a:extLst>
              <a:ext uri="{FF2B5EF4-FFF2-40B4-BE49-F238E27FC236}">
                <a16:creationId xmlns:a16="http://schemas.microsoft.com/office/drawing/2014/main" id="{A6C6C773-3FDD-4B60-858F-1417851FEA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2323" y="895960"/>
            <a:ext cx="10187354" cy="4015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1262E9BE-0913-49CE-BB4E-9AB03C4D281D}"/>
              </a:ext>
            </a:extLst>
          </p:cNvPr>
          <p:cNvSpPr/>
          <p:nvPr/>
        </p:nvSpPr>
        <p:spPr>
          <a:xfrm>
            <a:off x="3878085" y="4911795"/>
            <a:ext cx="4435830" cy="338554"/>
          </a:xfrm>
          <a:prstGeom prst="rect">
            <a:avLst/>
          </a:prstGeom>
        </p:spPr>
        <p:txBody>
          <a:bodyPr wrap="none">
            <a:spAutoFit/>
          </a:bodyPr>
          <a:lstStyle/>
          <a:p>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1-9 </a:t>
            </a:r>
            <a:r>
              <a:rPr lang="zh-CN" altLang="en-US" sz="1600" b="1" dirty="0">
                <a:solidFill>
                  <a:srgbClr val="0033CC"/>
                </a:solidFill>
                <a:latin typeface="Arial" panose="020B0604020202020204" pitchFamily="34" charset="0"/>
                <a:ea typeface="微软雅黑" panose="020B0503020204020204" pitchFamily="34" charset="-122"/>
              </a:rPr>
              <a:t>动物细胞（</a:t>
            </a:r>
            <a:r>
              <a:rPr lang="en-US" altLang="zh-CN" sz="1600" b="1" dirty="0">
                <a:solidFill>
                  <a:srgbClr val="0033CC"/>
                </a:solidFill>
                <a:latin typeface="Arial" panose="020B0604020202020204" pitchFamily="34" charset="0"/>
                <a:ea typeface="微软雅黑" panose="020B0503020204020204" pitchFamily="34" charset="-122"/>
              </a:rPr>
              <a:t>A</a:t>
            </a:r>
            <a:r>
              <a:rPr lang="zh-CN" altLang="en-US" sz="1600" b="1" dirty="0">
                <a:solidFill>
                  <a:srgbClr val="0033CC"/>
                </a:solidFill>
                <a:latin typeface="Arial" panose="020B0604020202020204" pitchFamily="34" charset="0"/>
                <a:ea typeface="微软雅黑" panose="020B0503020204020204" pitchFamily="34" charset="-122"/>
              </a:rPr>
              <a:t>）和植物细胞（</a:t>
            </a:r>
            <a:r>
              <a:rPr lang="en-US" altLang="zh-CN" sz="1600" b="1" dirty="0">
                <a:solidFill>
                  <a:srgbClr val="0033CC"/>
                </a:solidFill>
                <a:latin typeface="Arial" panose="020B0604020202020204" pitchFamily="34" charset="0"/>
                <a:ea typeface="微软雅黑" panose="020B0503020204020204" pitchFamily="34" charset="-122"/>
              </a:rPr>
              <a:t>B</a:t>
            </a:r>
            <a:r>
              <a:rPr lang="zh-CN" altLang="en-US" sz="1600" b="1" dirty="0">
                <a:solidFill>
                  <a:srgbClr val="0033CC"/>
                </a:solidFill>
                <a:latin typeface="Arial" panose="020B0604020202020204" pitchFamily="34" charset="0"/>
                <a:ea typeface="微软雅黑" panose="020B0503020204020204" pitchFamily="34" charset="-122"/>
              </a:rPr>
              <a:t>）模式图</a:t>
            </a:r>
          </a:p>
        </p:txBody>
      </p:sp>
      <p:sp>
        <p:nvSpPr>
          <p:cNvPr id="9" name="内容占位符 1">
            <a:extLst>
              <a:ext uri="{FF2B5EF4-FFF2-40B4-BE49-F238E27FC236}">
                <a16:creationId xmlns:a16="http://schemas.microsoft.com/office/drawing/2014/main" id="{2F4F79F9-6AD0-4C6E-A659-C7CA2E19251E}"/>
              </a:ext>
            </a:extLst>
          </p:cNvPr>
          <p:cNvSpPr txBox="1">
            <a:spLocks/>
          </p:cNvSpPr>
          <p:nvPr/>
        </p:nvSpPr>
        <p:spPr>
          <a:xfrm>
            <a:off x="1448753" y="5165725"/>
            <a:ext cx="3322637" cy="1692275"/>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t>植物细胞</a:t>
            </a:r>
            <a:endParaRPr lang="en-US" altLang="zh-CN" sz="2000" b="1" dirty="0"/>
          </a:p>
          <a:p>
            <a:pPr lvl="1"/>
            <a:r>
              <a:rPr lang="zh-CN" altLang="en-US" sz="1800" b="1" dirty="0">
                <a:solidFill>
                  <a:srgbClr val="0000FF"/>
                </a:solidFill>
              </a:rPr>
              <a:t>细胞壁</a:t>
            </a:r>
            <a:endParaRPr lang="en-US" altLang="zh-CN" sz="1800" b="1" dirty="0">
              <a:solidFill>
                <a:srgbClr val="0000FF"/>
              </a:solidFill>
            </a:endParaRPr>
          </a:p>
          <a:p>
            <a:pPr lvl="1"/>
            <a:r>
              <a:rPr lang="zh-CN" altLang="en-US" sz="1800" b="1" dirty="0">
                <a:solidFill>
                  <a:srgbClr val="0000FF"/>
                </a:solidFill>
              </a:rPr>
              <a:t>液泡</a:t>
            </a:r>
            <a:endParaRPr lang="en-US" altLang="zh-CN" sz="1800" b="1" dirty="0">
              <a:solidFill>
                <a:srgbClr val="0000FF"/>
              </a:solidFill>
            </a:endParaRPr>
          </a:p>
          <a:p>
            <a:pPr lvl="1"/>
            <a:r>
              <a:rPr lang="zh-CN" altLang="en-US" sz="1800" b="1" dirty="0">
                <a:solidFill>
                  <a:srgbClr val="0000FF"/>
                </a:solidFill>
              </a:rPr>
              <a:t>叶绿体</a:t>
            </a:r>
          </a:p>
        </p:txBody>
      </p:sp>
      <p:sp>
        <p:nvSpPr>
          <p:cNvPr id="10" name="内容占位符 1">
            <a:extLst>
              <a:ext uri="{FF2B5EF4-FFF2-40B4-BE49-F238E27FC236}">
                <a16:creationId xmlns:a16="http://schemas.microsoft.com/office/drawing/2014/main" id="{F641F641-279F-43AB-8826-78457A177889}"/>
              </a:ext>
            </a:extLst>
          </p:cNvPr>
          <p:cNvSpPr txBox="1">
            <a:spLocks/>
          </p:cNvSpPr>
          <p:nvPr/>
        </p:nvSpPr>
        <p:spPr bwMode="auto">
          <a:xfrm>
            <a:off x="8559976" y="5169681"/>
            <a:ext cx="3322638"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ct val="150000"/>
              </a:lnSpc>
            </a:pPr>
            <a:r>
              <a:rPr lang="zh-CN" altLang="en-US" sz="2000" b="1" dirty="0">
                <a:ea typeface="微软雅黑" panose="020B0503020204020204" pitchFamily="34" charset="-122"/>
              </a:rPr>
              <a:t>动物细胞</a:t>
            </a:r>
            <a:endParaRPr lang="en-US" altLang="zh-CN" sz="2000" b="1" dirty="0">
              <a:ea typeface="微软雅黑" panose="020B0503020204020204" pitchFamily="34" charset="-122"/>
            </a:endParaRPr>
          </a:p>
          <a:p>
            <a:pPr lvl="1">
              <a:lnSpc>
                <a:spcPct val="150000"/>
              </a:lnSpc>
            </a:pPr>
            <a:r>
              <a:rPr lang="zh-CN" altLang="en-US" sz="1800" b="1" dirty="0">
                <a:solidFill>
                  <a:srgbClr val="0000FF"/>
                </a:solidFill>
                <a:ea typeface="微软雅黑" panose="020B0503020204020204" pitchFamily="34" charset="-122"/>
              </a:rPr>
              <a:t>溶酶体</a:t>
            </a:r>
            <a:endParaRPr lang="en-US" altLang="zh-CN" sz="1800" b="1" dirty="0">
              <a:solidFill>
                <a:srgbClr val="0000FF"/>
              </a:solidFill>
              <a:ea typeface="微软雅黑" panose="020B0503020204020204" pitchFamily="34" charset="-122"/>
            </a:endParaRPr>
          </a:p>
          <a:p>
            <a:pPr lvl="1">
              <a:lnSpc>
                <a:spcPct val="150000"/>
              </a:lnSpc>
            </a:pPr>
            <a:r>
              <a:rPr lang="zh-CN" altLang="en-US" sz="1800" b="1" dirty="0">
                <a:solidFill>
                  <a:srgbClr val="0000FF"/>
                </a:solidFill>
                <a:ea typeface="微软雅黑" panose="020B0503020204020204" pitchFamily="34" charset="-122"/>
              </a:rPr>
              <a:t>中心体</a:t>
            </a:r>
          </a:p>
        </p:txBody>
      </p:sp>
      <p:sp>
        <p:nvSpPr>
          <p:cNvPr id="11" name="矩形 4">
            <a:extLst>
              <a:ext uri="{FF2B5EF4-FFF2-40B4-BE49-F238E27FC236}">
                <a16:creationId xmlns:a16="http://schemas.microsoft.com/office/drawing/2014/main" id="{23D6BC03-9771-4F25-9BCE-7344330C2C15}"/>
              </a:ext>
            </a:extLst>
          </p:cNvPr>
          <p:cNvSpPr>
            <a:spLocks noChangeArrowheads="1"/>
          </p:cNvSpPr>
          <p:nvPr/>
        </p:nvSpPr>
        <p:spPr bwMode="auto">
          <a:xfrm>
            <a:off x="5158138" y="396347"/>
            <a:ext cx="6647974" cy="369332"/>
          </a:xfrm>
          <a:prstGeom prst="rect">
            <a:avLst/>
          </a:prstGeom>
          <a:noFill/>
        </p:spPr>
        <p:txBody>
          <a:bodyPr wrap="none">
            <a:spAutoFit/>
          </a:bodyPr>
          <a:lstStyle>
            <a:lvl1pPr>
              <a:spcBef>
                <a:spcPts val="600"/>
              </a:spcBef>
              <a:spcAft>
                <a:spcPts val="600"/>
              </a:spcAft>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ts val="600"/>
              </a:spcBef>
              <a:spcAft>
                <a:spcPts val="60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ts val="600"/>
              </a:spcBef>
              <a:spcAft>
                <a:spcPts val="60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ts val="600"/>
              </a:spcBef>
              <a:spcAft>
                <a:spcPts val="60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a:buNone/>
            </a:pPr>
            <a:r>
              <a:rPr lang="zh-CN" altLang="en-US" sz="1800" b="1" dirty="0">
                <a:solidFill>
                  <a:srgbClr val="FF0000"/>
                </a:solidFill>
                <a:ea typeface="微软雅黑" panose="020B0503020204020204" pitchFamily="34" charset="-122"/>
              </a:rPr>
              <a:t>（注意，以后课堂上要是没有特别强调，所指细胞为动物细胞）</a:t>
            </a:r>
          </a:p>
        </p:txBody>
      </p:sp>
    </p:spTree>
    <p:extLst>
      <p:ext uri="{BB962C8B-B14F-4D97-AF65-F5344CB8AC3E}">
        <p14:creationId xmlns:p14="http://schemas.microsoft.com/office/powerpoint/2010/main" val="316265537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AE060-4D65-41FF-9D2C-5A5CCE8DD11F}"/>
              </a:ext>
            </a:extLst>
          </p:cNvPr>
          <p:cNvSpPr>
            <a:spLocks noGrp="1"/>
          </p:cNvSpPr>
          <p:nvPr>
            <p:ph type="title"/>
          </p:nvPr>
        </p:nvSpPr>
        <p:spPr/>
        <p:txBody>
          <a:bodyPr/>
          <a:lstStyle/>
          <a:p>
            <a:r>
              <a:rPr lang="zh-CN" altLang="en-US" dirty="0"/>
              <a:t>四、病毒及其与细胞的关系</a:t>
            </a:r>
          </a:p>
        </p:txBody>
      </p:sp>
      <p:sp>
        <p:nvSpPr>
          <p:cNvPr id="3" name="内容占位符 2">
            <a:extLst>
              <a:ext uri="{FF2B5EF4-FFF2-40B4-BE49-F238E27FC236}">
                <a16:creationId xmlns:a16="http://schemas.microsoft.com/office/drawing/2014/main" id="{9B698459-2269-4E60-A6EA-AE631AB3FC7A}"/>
              </a:ext>
            </a:extLst>
          </p:cNvPr>
          <p:cNvSpPr>
            <a:spLocks noGrp="1"/>
          </p:cNvSpPr>
          <p:nvPr>
            <p:ph idx="1"/>
          </p:nvPr>
        </p:nvSpPr>
        <p:spPr>
          <a:xfrm>
            <a:off x="824366" y="1514918"/>
            <a:ext cx="5318448" cy="5008884"/>
          </a:xfrm>
        </p:spPr>
        <p:txBody>
          <a:bodyPr>
            <a:normAutofit/>
          </a:bodyPr>
          <a:lstStyle/>
          <a:p>
            <a:pPr>
              <a:lnSpc>
                <a:spcPts val="4000"/>
              </a:lnSpc>
              <a:spcAft>
                <a:spcPts val="1200"/>
              </a:spcAft>
            </a:pPr>
            <a:r>
              <a:rPr lang="zh-CN" altLang="en-US" sz="2400" dirty="0"/>
              <a:t>病毒是一类</a:t>
            </a:r>
            <a:r>
              <a:rPr lang="zh-CN" altLang="en-US" b="1" dirty="0">
                <a:solidFill>
                  <a:srgbClr val="0033CC"/>
                </a:solidFill>
              </a:rPr>
              <a:t>非细胞形态</a:t>
            </a:r>
            <a:r>
              <a:rPr lang="zh-CN" altLang="en-US" sz="2400" dirty="0"/>
              <a:t>生命体</a:t>
            </a:r>
          </a:p>
          <a:p>
            <a:pPr>
              <a:lnSpc>
                <a:spcPts val="4000"/>
              </a:lnSpc>
              <a:spcAft>
                <a:spcPts val="1200"/>
              </a:spcAft>
            </a:pPr>
            <a:r>
              <a:rPr lang="zh-CN" altLang="en-US" dirty="0"/>
              <a:t>病毒只是一种生物大分子复合体，不表现任何生命特征</a:t>
            </a:r>
            <a:endParaRPr lang="zh-CN" altLang="en-US" sz="2400" dirty="0"/>
          </a:p>
          <a:p>
            <a:pPr>
              <a:lnSpc>
                <a:spcPts val="4000"/>
              </a:lnSpc>
              <a:spcAft>
                <a:spcPts val="1200"/>
              </a:spcAft>
            </a:pPr>
            <a:r>
              <a:rPr lang="zh-CN" altLang="en-US" b="1" dirty="0">
                <a:solidFill>
                  <a:srgbClr val="0033CC"/>
                </a:solidFill>
              </a:rPr>
              <a:t>必须在细胞内繁殖并表现出生命特征</a:t>
            </a:r>
            <a:endParaRPr lang="zh-CN" altLang="en-US" sz="2400" dirty="0"/>
          </a:p>
          <a:p>
            <a:pPr>
              <a:lnSpc>
                <a:spcPts val="4000"/>
              </a:lnSpc>
              <a:spcAft>
                <a:spcPts val="1200"/>
              </a:spcAft>
            </a:pPr>
            <a:r>
              <a:rPr lang="zh-CN" altLang="en-US" sz="2400" dirty="0"/>
              <a:t>以复制方式繁殖（生命活动）</a:t>
            </a:r>
          </a:p>
          <a:p>
            <a:pPr>
              <a:lnSpc>
                <a:spcPts val="4000"/>
              </a:lnSpc>
              <a:spcAft>
                <a:spcPts val="1200"/>
              </a:spcAft>
            </a:pPr>
            <a:r>
              <a:rPr lang="zh-CN" altLang="en-US" sz="2400" dirty="0"/>
              <a:t>对抗生素不敏感，但</a:t>
            </a:r>
            <a:r>
              <a:rPr lang="zh-CN" altLang="en-US" b="1" dirty="0">
                <a:solidFill>
                  <a:srgbClr val="0033CC"/>
                </a:solidFill>
              </a:rPr>
              <a:t>对干扰素敏感</a:t>
            </a:r>
          </a:p>
          <a:p>
            <a:pPr>
              <a:lnSpc>
                <a:spcPts val="4000"/>
              </a:lnSpc>
              <a:spcAft>
                <a:spcPts val="1200"/>
              </a:spcAft>
            </a:pPr>
            <a:endParaRPr lang="zh-CN" altLang="en-US" sz="2400" dirty="0"/>
          </a:p>
        </p:txBody>
      </p:sp>
      <p:pic>
        <p:nvPicPr>
          <p:cNvPr id="7" name="图片 6">
            <a:extLst>
              <a:ext uri="{FF2B5EF4-FFF2-40B4-BE49-F238E27FC236}">
                <a16:creationId xmlns:a16="http://schemas.microsoft.com/office/drawing/2014/main" id="{DB0C6A8D-1FE6-4E9D-A6D4-43C4535551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4262" y="991772"/>
            <a:ext cx="5288740" cy="4874455"/>
          </a:xfrm>
          <a:prstGeom prst="rect">
            <a:avLst/>
          </a:prstGeom>
        </p:spPr>
      </p:pic>
      <p:sp>
        <p:nvSpPr>
          <p:cNvPr id="8" name="矩形 7">
            <a:extLst>
              <a:ext uri="{FF2B5EF4-FFF2-40B4-BE49-F238E27FC236}">
                <a16:creationId xmlns:a16="http://schemas.microsoft.com/office/drawing/2014/main" id="{961EE8D4-FE46-4076-B571-CF5B133D403F}"/>
              </a:ext>
            </a:extLst>
          </p:cNvPr>
          <p:cNvSpPr/>
          <p:nvPr/>
        </p:nvSpPr>
        <p:spPr>
          <a:xfrm>
            <a:off x="7949012" y="6285472"/>
            <a:ext cx="2839239" cy="369332"/>
          </a:xfrm>
          <a:prstGeom prst="rect">
            <a:avLst/>
          </a:prstGeom>
        </p:spPr>
        <p:txBody>
          <a:bodyPr wrap="none">
            <a:spAutoFit/>
          </a:bodyPr>
          <a:lstStyle/>
          <a:p>
            <a:r>
              <a:rPr lang="en-US" altLang="zh-CN" b="1" dirty="0">
                <a:solidFill>
                  <a:srgbClr val="0033CC"/>
                </a:solidFill>
                <a:latin typeface="Arial" panose="020B0604020202020204" pitchFamily="34" charset="0"/>
                <a:cs typeface="Arial" panose="020B0604020202020204" pitchFamily="34" charset="0"/>
              </a:rPr>
              <a:t>Influenza virus life cycle</a:t>
            </a:r>
            <a:endParaRPr lang="zh-CN" altLang="en-US" b="1" dirty="0">
              <a:solidFill>
                <a:srgbClr val="0033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353095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44F56C-90DC-4F2B-AA84-28F436B8AB8A}"/>
              </a:ext>
            </a:extLst>
          </p:cNvPr>
          <p:cNvSpPr>
            <a:spLocks noGrp="1"/>
          </p:cNvSpPr>
          <p:nvPr>
            <p:ph type="title"/>
          </p:nvPr>
        </p:nvSpPr>
        <p:spPr/>
        <p:txBody>
          <a:bodyPr/>
          <a:lstStyle/>
          <a:p>
            <a:r>
              <a:rPr lang="zh-CN" altLang="en-US" dirty="0"/>
              <a:t>（一）病毒与细胞的区别</a:t>
            </a:r>
          </a:p>
        </p:txBody>
      </p:sp>
      <p:sp>
        <p:nvSpPr>
          <p:cNvPr id="3" name="内容占位符 2">
            <a:extLst>
              <a:ext uri="{FF2B5EF4-FFF2-40B4-BE49-F238E27FC236}">
                <a16:creationId xmlns:a16="http://schemas.microsoft.com/office/drawing/2014/main" id="{9E9CD2DC-9A92-42FB-87BE-39178A11F167}"/>
              </a:ext>
            </a:extLst>
          </p:cNvPr>
          <p:cNvSpPr>
            <a:spLocks noGrp="1"/>
          </p:cNvSpPr>
          <p:nvPr>
            <p:ph idx="1"/>
          </p:nvPr>
        </p:nvSpPr>
        <p:spPr>
          <a:xfrm>
            <a:off x="824365" y="1219200"/>
            <a:ext cx="5435757" cy="5435604"/>
          </a:xfrm>
        </p:spPr>
        <p:txBody>
          <a:bodyPr>
            <a:normAutofit/>
          </a:bodyPr>
          <a:lstStyle/>
          <a:p>
            <a:pPr>
              <a:lnSpc>
                <a:spcPct val="160000"/>
              </a:lnSpc>
              <a:spcAft>
                <a:spcPts val="600"/>
              </a:spcAft>
            </a:pPr>
            <a:r>
              <a:rPr lang="zh-CN" altLang="en-US" b="1" dirty="0">
                <a:solidFill>
                  <a:srgbClr val="0033CC"/>
                </a:solidFill>
              </a:rPr>
              <a:t>病毒很小</a:t>
            </a:r>
            <a:r>
              <a:rPr lang="zh-CN" altLang="en-US" dirty="0"/>
              <a:t>，结构极其简单，</a:t>
            </a:r>
            <a:r>
              <a:rPr lang="zh-CN" altLang="en-US" b="1" dirty="0">
                <a:solidFill>
                  <a:srgbClr val="0033CC"/>
                </a:solidFill>
              </a:rPr>
              <a:t>没有核糖体等任何细胞结构</a:t>
            </a:r>
            <a:r>
              <a:rPr lang="zh-CN" altLang="en-US" dirty="0"/>
              <a:t>；不能独自进行任何代谢活动；必须在电子显微镜下才能清楚地看到</a:t>
            </a:r>
            <a:endParaRPr lang="en-US" altLang="zh-CN" dirty="0"/>
          </a:p>
          <a:p>
            <a:pPr>
              <a:lnSpc>
                <a:spcPct val="160000"/>
              </a:lnSpc>
              <a:spcAft>
                <a:spcPts val="600"/>
              </a:spcAft>
            </a:pPr>
            <a:r>
              <a:rPr lang="zh-CN" altLang="en-US" dirty="0"/>
              <a:t>遗传物载体为</a:t>
            </a:r>
            <a:r>
              <a:rPr lang="en-US" altLang="zh-CN" b="1" dirty="0">
                <a:solidFill>
                  <a:srgbClr val="0033CC"/>
                </a:solidFill>
              </a:rPr>
              <a:t>DNA </a:t>
            </a:r>
            <a:r>
              <a:rPr lang="zh-CN" altLang="en-US" b="1" dirty="0">
                <a:solidFill>
                  <a:srgbClr val="0033CC"/>
                </a:solidFill>
              </a:rPr>
              <a:t>或</a:t>
            </a:r>
            <a:r>
              <a:rPr lang="en-US" altLang="zh-CN" b="1" dirty="0">
                <a:solidFill>
                  <a:srgbClr val="0033CC"/>
                </a:solidFill>
              </a:rPr>
              <a:t>RNA</a:t>
            </a:r>
          </a:p>
          <a:p>
            <a:pPr>
              <a:lnSpc>
                <a:spcPct val="160000"/>
              </a:lnSpc>
              <a:spcAft>
                <a:spcPts val="600"/>
              </a:spcAft>
            </a:pPr>
            <a:r>
              <a:rPr lang="zh-CN" altLang="en-US" dirty="0"/>
              <a:t>以复制和装配的方式进行增殖</a:t>
            </a:r>
            <a:endParaRPr lang="en-US" altLang="zh-CN" dirty="0"/>
          </a:p>
          <a:p>
            <a:pPr>
              <a:lnSpc>
                <a:spcPct val="160000"/>
              </a:lnSpc>
              <a:spcAft>
                <a:spcPts val="600"/>
              </a:spcAft>
            </a:pPr>
            <a:r>
              <a:rPr lang="zh-CN" altLang="en-US" dirty="0"/>
              <a:t>彻底的</a:t>
            </a:r>
            <a:r>
              <a:rPr lang="zh-CN" altLang="en-US" b="1" dirty="0">
                <a:solidFill>
                  <a:srgbClr val="0033CC"/>
                </a:solidFill>
              </a:rPr>
              <a:t>寄生性</a:t>
            </a:r>
            <a:endParaRPr lang="zh-CN" altLang="en-US" dirty="0"/>
          </a:p>
        </p:txBody>
      </p:sp>
      <p:pic>
        <p:nvPicPr>
          <p:cNvPr id="4" name="Picture 3" descr="imagepage15">
            <a:extLst>
              <a:ext uri="{FF2B5EF4-FFF2-40B4-BE49-F238E27FC236}">
                <a16:creationId xmlns:a16="http://schemas.microsoft.com/office/drawing/2014/main" id="{A1F4D4E9-8029-4299-B7E0-D7697BB402B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46497" y="250780"/>
            <a:ext cx="4021137"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299AD35A-53DE-45BB-9523-D29A26D35C25}"/>
              </a:ext>
            </a:extLst>
          </p:cNvPr>
          <p:cNvSpPr/>
          <p:nvPr/>
        </p:nvSpPr>
        <p:spPr>
          <a:xfrm>
            <a:off x="6473188" y="5673766"/>
            <a:ext cx="5767753"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1-10 </a:t>
            </a:r>
            <a:r>
              <a:rPr lang="zh-CN" altLang="en-US" sz="1600" b="1" dirty="0">
                <a:solidFill>
                  <a:srgbClr val="0033CC"/>
                </a:solidFill>
                <a:latin typeface="Arial" panose="020B0604020202020204" pitchFamily="34" charset="0"/>
                <a:ea typeface="微软雅黑" panose="020B0503020204020204" pitchFamily="34" charset="-122"/>
              </a:rPr>
              <a:t>几种病毒结构的示意图</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腺病毒，由</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和衣壳组成；</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疱疹病毒，核衣壳外面包被一层脂双层囊膜；</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烟草花叶病毒，一种</a:t>
            </a:r>
            <a:r>
              <a:rPr lang="en-US" altLang="zh-CN" sz="1400" dirty="0">
                <a:latin typeface="Arial" panose="020B0604020202020204" pitchFamily="34" charset="0"/>
                <a:ea typeface="微软雅黑" panose="020B0503020204020204" pitchFamily="34" charset="-122"/>
              </a:rPr>
              <a:t>RNA </a:t>
            </a:r>
            <a:r>
              <a:rPr lang="zh-CN" altLang="en-US" sz="1400" dirty="0">
                <a:latin typeface="Arial" panose="020B0604020202020204" pitchFamily="34" charset="0"/>
                <a:ea typeface="微软雅黑" panose="020B0503020204020204" pitchFamily="34" charset="-122"/>
              </a:rPr>
              <a:t>病毒</a:t>
            </a:r>
          </a:p>
        </p:txBody>
      </p:sp>
    </p:spTree>
    <p:extLst>
      <p:ext uri="{BB962C8B-B14F-4D97-AF65-F5344CB8AC3E}">
        <p14:creationId xmlns:p14="http://schemas.microsoft.com/office/powerpoint/2010/main" val="2569796314"/>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25758-563B-49F0-BBAB-FE9B98D08C72}"/>
              </a:ext>
            </a:extLst>
          </p:cNvPr>
          <p:cNvSpPr>
            <a:spLocks noGrp="1"/>
          </p:cNvSpPr>
          <p:nvPr>
            <p:ph type="title"/>
          </p:nvPr>
        </p:nvSpPr>
        <p:spPr/>
        <p:txBody>
          <a:bodyPr/>
          <a:lstStyle/>
          <a:p>
            <a:r>
              <a:rPr lang="zh-CN" altLang="en-US" dirty="0"/>
              <a:t>（二）病毒及其在细胞内的增殖</a:t>
            </a:r>
          </a:p>
        </p:txBody>
      </p:sp>
      <p:pic>
        <p:nvPicPr>
          <p:cNvPr id="4" name="Picture 2" descr="imagepage18">
            <a:extLst>
              <a:ext uri="{FF2B5EF4-FFF2-40B4-BE49-F238E27FC236}">
                <a16:creationId xmlns:a16="http://schemas.microsoft.com/office/drawing/2014/main" id="{A781FDAD-BD5B-484A-9F71-39DE765CA4E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2165" y="1203573"/>
            <a:ext cx="7865159" cy="545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2EF96F1A-97DC-40E1-93BD-E26F6DC4AF55}"/>
              </a:ext>
            </a:extLst>
          </p:cNvPr>
          <p:cNvSpPr/>
          <p:nvPr/>
        </p:nvSpPr>
        <p:spPr>
          <a:xfrm>
            <a:off x="7193280" y="4843658"/>
            <a:ext cx="4693920" cy="159659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1-11 </a:t>
            </a:r>
            <a:r>
              <a:rPr lang="zh-CN" altLang="en-US" sz="1600" b="1" dirty="0">
                <a:solidFill>
                  <a:srgbClr val="0033CC"/>
                </a:solidFill>
                <a:latin typeface="Arial" panose="020B0604020202020204" pitchFamily="34" charset="0"/>
                <a:ea typeface="微软雅黑" panose="020B0503020204020204" pitchFamily="34" charset="-122"/>
              </a:rPr>
              <a:t>病毒在细胞中的增殖过程</a:t>
            </a:r>
          </a:p>
          <a:p>
            <a:pPr algn="ctr">
              <a:lnSpc>
                <a:spcPts val="2400"/>
              </a:lnSpc>
            </a:pPr>
            <a:r>
              <a:rPr lang="zh-CN" altLang="en-US" sz="1400" dirty="0">
                <a:latin typeface="Arial" panose="020B0604020202020204" pitchFamily="34" charset="0"/>
                <a:ea typeface="微软雅黑" panose="020B0503020204020204" pitchFamily="34" charset="-122"/>
              </a:rPr>
              <a:t>辛德毕斯病毒（</a:t>
            </a:r>
            <a:r>
              <a:rPr lang="en-US" altLang="zh-CN" sz="1400" dirty="0" err="1">
                <a:latin typeface="Arial" panose="020B0604020202020204" pitchFamily="34" charset="0"/>
                <a:ea typeface="微软雅黑" panose="020B0503020204020204" pitchFamily="34" charset="-122"/>
              </a:rPr>
              <a:t>Sindbis</a:t>
            </a:r>
            <a:r>
              <a:rPr lang="en-US" altLang="zh-CN" sz="1400" dirty="0">
                <a:latin typeface="Arial" panose="020B0604020202020204" pitchFamily="34" charset="0"/>
                <a:ea typeface="微软雅黑" panose="020B0503020204020204" pitchFamily="34" charset="-122"/>
              </a:rPr>
              <a:t> virus</a:t>
            </a:r>
            <a:r>
              <a:rPr lang="zh-CN" altLang="en-US" sz="1400" dirty="0">
                <a:latin typeface="Arial" panose="020B0604020202020204" pitchFamily="34" charset="0"/>
                <a:ea typeface="微软雅黑" panose="020B0503020204020204" pitchFamily="34" charset="-122"/>
              </a:rPr>
              <a:t>）是一种昆虫病毒，属披膜病毒科，由正</a:t>
            </a:r>
            <a:r>
              <a:rPr lang="en-US" altLang="zh-CN" sz="1400" dirty="0">
                <a:latin typeface="Arial" panose="020B0604020202020204" pitchFamily="34" charset="0"/>
                <a:ea typeface="微软雅黑" panose="020B0503020204020204" pitchFamily="34" charset="-122"/>
              </a:rPr>
              <a:t>20 </a:t>
            </a:r>
            <a:r>
              <a:rPr lang="zh-CN" altLang="en-US" sz="1400" dirty="0">
                <a:latin typeface="Arial" panose="020B0604020202020204" pitchFamily="34" charset="0"/>
                <a:ea typeface="微软雅黑" panose="020B0503020204020204" pitchFamily="34" charset="-122"/>
              </a:rPr>
              <a:t>面体的核衣壳和脂蛋白囊膜组成。示意图显示病毒在细胞质中繁殖的过程。电镜图片显示病毒出芽、释放的过程</a:t>
            </a:r>
            <a:endParaRPr lang="zh-CN" altLang="en-US" sz="1600" dirty="0">
              <a:latin typeface="Arial" panose="020B0604020202020204" pitchFamily="34" charset="0"/>
              <a:ea typeface="微软雅黑" panose="020B0503020204020204" pitchFamily="34" charset="-122"/>
            </a:endParaRPr>
          </a:p>
        </p:txBody>
      </p:sp>
      <p:sp>
        <p:nvSpPr>
          <p:cNvPr id="6" name="内容占位符 1">
            <a:extLst>
              <a:ext uri="{FF2B5EF4-FFF2-40B4-BE49-F238E27FC236}">
                <a16:creationId xmlns:a16="http://schemas.microsoft.com/office/drawing/2014/main" id="{81FB7099-136A-40C6-9CA8-953F72DF1EC0}"/>
              </a:ext>
            </a:extLst>
          </p:cNvPr>
          <p:cNvSpPr txBox="1">
            <a:spLocks/>
          </p:cNvSpPr>
          <p:nvPr/>
        </p:nvSpPr>
        <p:spPr>
          <a:xfrm>
            <a:off x="8090610" y="1510703"/>
            <a:ext cx="3959225" cy="2745447"/>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200"/>
              </a:spcBef>
              <a:spcAft>
                <a:spcPts val="1200"/>
              </a:spcAft>
            </a:pPr>
            <a:r>
              <a:rPr lang="zh-CN" altLang="en-US" sz="2000" b="1" dirty="0">
                <a:solidFill>
                  <a:srgbClr val="0033CC"/>
                </a:solidFill>
              </a:rPr>
              <a:t>病毒识别和进入细胞</a:t>
            </a:r>
            <a:endParaRPr lang="en-US" altLang="zh-CN" sz="2000" b="1" dirty="0">
              <a:solidFill>
                <a:srgbClr val="0033CC"/>
              </a:solidFill>
            </a:endParaRPr>
          </a:p>
          <a:p>
            <a:pPr>
              <a:lnSpc>
                <a:spcPct val="150000"/>
              </a:lnSpc>
              <a:spcBef>
                <a:spcPts val="1200"/>
              </a:spcBef>
              <a:spcAft>
                <a:spcPts val="1200"/>
              </a:spcAft>
            </a:pPr>
            <a:r>
              <a:rPr lang="zh-CN" altLang="en-US" sz="2000" b="1" dirty="0">
                <a:solidFill>
                  <a:srgbClr val="0033CC"/>
                </a:solidFill>
              </a:rPr>
              <a:t>病毒核酸的复制、转录与蛋白质的合成</a:t>
            </a:r>
            <a:endParaRPr lang="en-US" altLang="zh-CN" sz="2000" b="1" dirty="0">
              <a:solidFill>
                <a:srgbClr val="0033CC"/>
              </a:solidFill>
            </a:endParaRPr>
          </a:p>
          <a:p>
            <a:pPr>
              <a:lnSpc>
                <a:spcPct val="150000"/>
              </a:lnSpc>
              <a:spcBef>
                <a:spcPts val="1200"/>
              </a:spcBef>
              <a:spcAft>
                <a:spcPts val="1200"/>
              </a:spcAft>
            </a:pPr>
            <a:r>
              <a:rPr lang="zh-CN" altLang="zh-CN" sz="2000" b="1" dirty="0">
                <a:solidFill>
                  <a:srgbClr val="0033CC"/>
                </a:solidFill>
              </a:rPr>
              <a:t>病毒的装配、成熟与释放</a:t>
            </a:r>
            <a:endParaRPr lang="zh-CN" altLang="en-US" sz="2000" b="1" dirty="0">
              <a:solidFill>
                <a:srgbClr val="0033CC"/>
              </a:solidFill>
            </a:endParaRPr>
          </a:p>
        </p:txBody>
      </p:sp>
    </p:spTree>
    <p:extLst>
      <p:ext uri="{BB962C8B-B14F-4D97-AF65-F5344CB8AC3E}">
        <p14:creationId xmlns:p14="http://schemas.microsoft.com/office/powerpoint/2010/main" val="2585385573"/>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E097-D0C6-4A5B-9E98-1FBEBD724C9A}"/>
              </a:ext>
            </a:extLst>
          </p:cNvPr>
          <p:cNvSpPr>
            <a:spLocks noGrp="1"/>
          </p:cNvSpPr>
          <p:nvPr>
            <p:ph type="title"/>
          </p:nvPr>
        </p:nvSpPr>
        <p:spPr/>
        <p:txBody>
          <a:bodyPr/>
          <a:lstStyle/>
          <a:p>
            <a:r>
              <a:rPr lang="zh-CN" altLang="en-US" dirty="0"/>
              <a:t>（三）病毒与细胞在起源与演化中的关系</a:t>
            </a:r>
          </a:p>
        </p:txBody>
      </p:sp>
      <p:pic>
        <p:nvPicPr>
          <p:cNvPr id="3" name="Picture 2">
            <a:extLst>
              <a:ext uri="{FF2B5EF4-FFF2-40B4-BE49-F238E27FC236}">
                <a16:creationId xmlns:a16="http://schemas.microsoft.com/office/drawing/2014/main" id="{FBA26C3D-0630-44C8-914A-8EF97B10C2E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923809" y="1819574"/>
            <a:ext cx="6344383" cy="4049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2361012"/>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EEC45-74F9-4AE4-B693-81315EBEBBB8}"/>
              </a:ext>
            </a:extLst>
          </p:cNvPr>
          <p:cNvSpPr>
            <a:spLocks noGrp="1"/>
          </p:cNvSpPr>
          <p:nvPr>
            <p:ph type="title"/>
          </p:nvPr>
        </p:nvSpPr>
        <p:spPr/>
        <p:txBody>
          <a:bodyPr/>
          <a:lstStyle/>
          <a:p>
            <a:r>
              <a:rPr lang="en-US" altLang="zh-CN" dirty="0"/>
              <a:t>《</a:t>
            </a:r>
            <a:r>
              <a:rPr lang="zh-CN" altLang="en-US" dirty="0"/>
              <a:t>细胞生物学</a:t>
            </a:r>
            <a:r>
              <a:rPr lang="en-US" altLang="zh-CN" dirty="0"/>
              <a:t>》</a:t>
            </a:r>
            <a:r>
              <a:rPr lang="zh-CN" altLang="en-US" dirty="0"/>
              <a:t>主要参考书</a:t>
            </a:r>
          </a:p>
        </p:txBody>
      </p:sp>
      <p:pic>
        <p:nvPicPr>
          <p:cNvPr id="3" name="图片 1">
            <a:extLst>
              <a:ext uri="{FF2B5EF4-FFF2-40B4-BE49-F238E27FC236}">
                <a16:creationId xmlns:a16="http://schemas.microsoft.com/office/drawing/2014/main" id="{FBCE26B0-69AE-42B5-A174-BA56B3E4143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46843" y="1629000"/>
            <a:ext cx="2947378"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a:extLst>
              <a:ext uri="{FF2B5EF4-FFF2-40B4-BE49-F238E27FC236}">
                <a16:creationId xmlns:a16="http://schemas.microsoft.com/office/drawing/2014/main" id="{43E0FA78-4CF5-4AE8-8984-DF12CC2C178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7779" y="1629000"/>
            <a:ext cx="2822146"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03C59D36-13D0-497C-8310-19CC2947E3CA}"/>
              </a:ext>
            </a:extLst>
          </p:cNvPr>
          <p:cNvSpPr/>
          <p:nvPr/>
        </p:nvSpPr>
        <p:spPr>
          <a:xfrm>
            <a:off x="686232" y="5611637"/>
            <a:ext cx="2645239" cy="646331"/>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Molecular Biology of the Cell. 6th</a:t>
            </a:r>
            <a:endParaRPr lang="zh-CN" altLang="en-US"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D77527D1-8A94-4EFD-A3A0-C38A35DFFF4E}"/>
              </a:ext>
            </a:extLst>
          </p:cNvPr>
          <p:cNvSpPr/>
          <p:nvPr/>
        </p:nvSpPr>
        <p:spPr>
          <a:xfrm>
            <a:off x="4500842" y="5611637"/>
            <a:ext cx="3065081" cy="369332"/>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Essential Cell Biology. 5th</a:t>
            </a:r>
            <a:endParaRPr lang="zh-CN" altLang="en-US" b="1"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BB475AA4-A0B5-499C-A8C3-BB30C0CBF649}"/>
              </a:ext>
            </a:extLst>
          </p:cNvPr>
          <p:cNvSpPr/>
          <p:nvPr/>
        </p:nvSpPr>
        <p:spPr>
          <a:xfrm>
            <a:off x="8302149" y="5611637"/>
            <a:ext cx="3636766" cy="646331"/>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Cell and Molecular Biology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Concepts and Experiments. 8th</a:t>
            </a:r>
            <a:endParaRPr lang="zh-CN" altLang="en-US" b="1" dirty="0">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3D46C9DF-69FC-4816-B730-C6BA27F689B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37392" y="1629000"/>
            <a:ext cx="2791984" cy="3600000"/>
          </a:xfrm>
          <a:prstGeom prst="rect">
            <a:avLst/>
          </a:prstGeom>
        </p:spPr>
      </p:pic>
    </p:spTree>
    <p:extLst>
      <p:ext uri="{BB962C8B-B14F-4D97-AF65-F5344CB8AC3E}">
        <p14:creationId xmlns:p14="http://schemas.microsoft.com/office/powerpoint/2010/main" val="2009939437"/>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EEC45-74F9-4AE4-B693-81315EBEBBB8}"/>
              </a:ext>
            </a:extLst>
          </p:cNvPr>
          <p:cNvSpPr>
            <a:spLocks noGrp="1"/>
          </p:cNvSpPr>
          <p:nvPr>
            <p:ph type="title"/>
          </p:nvPr>
        </p:nvSpPr>
        <p:spPr/>
        <p:txBody>
          <a:bodyPr/>
          <a:lstStyle/>
          <a:p>
            <a:r>
              <a:rPr lang="en-US" altLang="zh-CN" dirty="0"/>
              <a:t>《</a:t>
            </a:r>
            <a:r>
              <a:rPr lang="zh-CN" altLang="en-US" dirty="0"/>
              <a:t>细胞生物学</a:t>
            </a:r>
            <a:r>
              <a:rPr lang="en-US" altLang="zh-CN" dirty="0"/>
              <a:t>》</a:t>
            </a:r>
            <a:r>
              <a:rPr lang="zh-CN" altLang="en-US" dirty="0"/>
              <a:t>主要参考书</a:t>
            </a:r>
          </a:p>
        </p:txBody>
      </p:sp>
      <p:pic>
        <p:nvPicPr>
          <p:cNvPr id="4" name="图片 2">
            <a:extLst>
              <a:ext uri="{FF2B5EF4-FFF2-40B4-BE49-F238E27FC236}">
                <a16:creationId xmlns:a16="http://schemas.microsoft.com/office/drawing/2014/main" id="{6CC5F110-994C-403B-887F-6B2199FAAEAD}"/>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0115" y="1629000"/>
            <a:ext cx="2972071"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03C59D36-13D0-497C-8310-19CC2947E3CA}"/>
              </a:ext>
            </a:extLst>
          </p:cNvPr>
          <p:cNvSpPr/>
          <p:nvPr/>
        </p:nvSpPr>
        <p:spPr>
          <a:xfrm>
            <a:off x="-77096" y="5638301"/>
            <a:ext cx="4326491" cy="369332"/>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Molecular Cell Biology. 8th</a:t>
            </a:r>
            <a:endParaRPr lang="zh-CN" altLang="en-US" b="1"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D77527D1-8A94-4EFD-A3A0-C38A35DFFF4E}"/>
              </a:ext>
            </a:extLst>
          </p:cNvPr>
          <p:cNvSpPr/>
          <p:nvPr/>
        </p:nvSpPr>
        <p:spPr>
          <a:xfrm>
            <a:off x="4293851" y="5638301"/>
            <a:ext cx="3764328" cy="369332"/>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Becker's World Of The Cell 9th</a:t>
            </a:r>
            <a:endParaRPr lang="zh-CN" altLang="en-US" b="1"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BB475AA4-A0B5-499C-A8C3-BB30C0CBF649}"/>
              </a:ext>
            </a:extLst>
          </p:cNvPr>
          <p:cNvSpPr/>
          <p:nvPr/>
        </p:nvSpPr>
        <p:spPr>
          <a:xfrm>
            <a:off x="8367481" y="5638301"/>
            <a:ext cx="3636766" cy="369332"/>
          </a:xfrm>
          <a:prstGeom prst="rect">
            <a:avLst/>
          </a:prstGeom>
        </p:spPr>
        <p:txBody>
          <a:bodyPr wrap="square">
            <a:spAutoFit/>
          </a:bodyPr>
          <a:lstStyle/>
          <a:p>
            <a:pPr algn="ctr"/>
            <a:r>
              <a:rPr lang="en-US" altLang="zh-CN" b="1" dirty="0">
                <a:latin typeface="Arial" panose="020B0604020202020204" pitchFamily="34" charset="0"/>
                <a:cs typeface="Arial" panose="020B0604020202020204" pitchFamily="34" charset="0"/>
              </a:rPr>
              <a:t>Lewin’s Cells. 3rd</a:t>
            </a:r>
            <a:endParaRPr lang="zh-CN" altLang="en-US" b="1" dirty="0">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E27507FD-6730-4FF9-8623-09D4F00AF25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79843" y="1629000"/>
            <a:ext cx="2812042" cy="3600000"/>
          </a:xfrm>
          <a:prstGeom prst="rect">
            <a:avLst/>
          </a:prstGeom>
        </p:spPr>
      </p:pic>
      <p:pic>
        <p:nvPicPr>
          <p:cNvPr id="12" name="图片 11">
            <a:extLst>
              <a:ext uri="{FF2B5EF4-FFF2-40B4-BE49-F238E27FC236}">
                <a16:creationId xmlns:a16="http://schemas.microsoft.com/office/drawing/2014/main" id="{18B1B8C2-376F-4DF8-B473-A44ED763B1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97515" y="1629000"/>
            <a:ext cx="2757000" cy="3600000"/>
          </a:xfrm>
          <a:prstGeom prst="rect">
            <a:avLst/>
          </a:prstGeom>
        </p:spPr>
      </p:pic>
    </p:spTree>
    <p:extLst>
      <p:ext uri="{BB962C8B-B14F-4D97-AF65-F5344CB8AC3E}">
        <p14:creationId xmlns:p14="http://schemas.microsoft.com/office/powerpoint/2010/main" val="3253562604"/>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B37AB7B-3C71-450A-A352-01854684BFEB}"/>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333928D-EB51-4BE4-9828-378AB60F9F75}"/>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9">
            <a:extLst>
              <a:ext uri="{FF2B5EF4-FFF2-40B4-BE49-F238E27FC236}">
                <a16:creationId xmlns:a16="http://schemas.microsoft.com/office/drawing/2014/main" id="{89E44F2B-B3EA-4B32-AB6A-7366ED285CBB}"/>
              </a:ext>
            </a:extLst>
          </p:cNvPr>
          <p:cNvSpPr/>
          <p:nvPr/>
        </p:nvSpPr>
        <p:spPr>
          <a:xfrm>
            <a:off x="3859301" y="283751"/>
            <a:ext cx="4473399"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本章内容提要</a:t>
            </a:r>
          </a:p>
        </p:txBody>
      </p:sp>
      <p:pic>
        <p:nvPicPr>
          <p:cNvPr id="3" name="图片 2">
            <a:extLst>
              <a:ext uri="{FF2B5EF4-FFF2-40B4-BE49-F238E27FC236}">
                <a16:creationId xmlns:a16="http://schemas.microsoft.com/office/drawing/2014/main" id="{DD70AFED-C6FA-4AE9-8D07-FEB66604C9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81225" y="1762849"/>
            <a:ext cx="8820923" cy="4680000"/>
          </a:xfrm>
          <a:prstGeom prst="rect">
            <a:avLst/>
          </a:prstGeom>
        </p:spPr>
      </p:pic>
    </p:spTree>
    <p:extLst>
      <p:ext uri="{BB962C8B-B14F-4D97-AF65-F5344CB8AC3E}">
        <p14:creationId xmlns:p14="http://schemas.microsoft.com/office/powerpoint/2010/main" val="357109356"/>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97180156-49E0-433B-8D8B-07D9628B5C9E}"/>
              </a:ext>
            </a:extLst>
          </p:cNvPr>
          <p:cNvSpPr txBox="1">
            <a:spLocks noChangeArrowheads="1"/>
          </p:cNvSpPr>
          <p:nvPr/>
        </p:nvSpPr>
        <p:spPr bwMode="auto">
          <a:xfrm>
            <a:off x="2472612" y="589981"/>
            <a:ext cx="7246776"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spcBef>
                <a:spcPts val="600"/>
              </a:spcBef>
              <a:defRPr/>
            </a:pPr>
            <a:r>
              <a:rPr lang="zh-CN" altLang="en-US" sz="1400" b="1" dirty="0">
                <a:solidFill>
                  <a:srgbClr val="003366"/>
                </a:solidFill>
                <a:latin typeface="Arial" charset="0"/>
                <a:ea typeface="微软雅黑" panose="020B0503020204020204" pitchFamily="34" charset="-122"/>
              </a:rPr>
              <a:t>丁明孝  王喜忠  张传茂  陈建国  主编 </a:t>
            </a:r>
            <a:endParaRPr lang="en-US" altLang="zh-CN" sz="1400" b="1" dirty="0">
              <a:solidFill>
                <a:srgbClr val="003366"/>
              </a:solidFill>
              <a:latin typeface="Arial" charset="0"/>
              <a:ea typeface="微软雅黑" panose="020B0503020204020204" pitchFamily="34" charset="-122"/>
            </a:endParaRPr>
          </a:p>
          <a:p>
            <a:pPr algn="ctr" eaLnBrk="1" hangingPunct="1">
              <a:spcBef>
                <a:spcPts val="600"/>
              </a:spcBef>
              <a:defRPr/>
            </a:pPr>
            <a:r>
              <a:rPr lang="zh-CN" altLang="en-US" b="1" dirty="0">
                <a:solidFill>
                  <a:srgbClr val="003366"/>
                </a:solidFill>
                <a:latin typeface="Arial" charset="0"/>
                <a:ea typeface="微软雅黑" panose="020B0503020204020204" pitchFamily="34" charset="-122"/>
              </a:rPr>
              <a:t>细胞生物学（第</a:t>
            </a:r>
            <a:r>
              <a:rPr lang="en-US" altLang="zh-CN" b="1" dirty="0">
                <a:solidFill>
                  <a:srgbClr val="003366"/>
                </a:solidFill>
                <a:latin typeface="Arial" charset="0"/>
                <a:ea typeface="微软雅黑" panose="020B0503020204020204" pitchFamily="34" charset="-122"/>
              </a:rPr>
              <a:t>5</a:t>
            </a:r>
            <a:r>
              <a:rPr lang="zh-CN" altLang="en-US" b="1" dirty="0">
                <a:solidFill>
                  <a:srgbClr val="003366"/>
                </a:solidFill>
                <a:latin typeface="Arial" charset="0"/>
                <a:ea typeface="微软雅黑" panose="020B0503020204020204" pitchFamily="34" charset="-122"/>
              </a:rPr>
              <a:t>版）</a:t>
            </a:r>
            <a:endParaRPr lang="en-US" altLang="zh-CN" sz="1600" b="1" dirty="0">
              <a:solidFill>
                <a:srgbClr val="003366"/>
              </a:solidFill>
              <a:latin typeface="Arial" charset="0"/>
              <a:ea typeface="微软雅黑" panose="020B0503020204020204" pitchFamily="34" charset="-122"/>
            </a:endParaRPr>
          </a:p>
        </p:txBody>
      </p:sp>
      <p:sp>
        <p:nvSpPr>
          <p:cNvPr id="16" name="Rectangle 7">
            <a:extLst>
              <a:ext uri="{FF2B5EF4-FFF2-40B4-BE49-F238E27FC236}">
                <a16:creationId xmlns:a16="http://schemas.microsoft.com/office/drawing/2014/main" id="{A78AE70E-DCB4-40E0-A51E-3663056F857F}"/>
              </a:ext>
            </a:extLst>
          </p:cNvPr>
          <p:cNvSpPr>
            <a:spLocks noChangeArrowheads="1"/>
          </p:cNvSpPr>
          <p:nvPr/>
        </p:nvSpPr>
        <p:spPr bwMode="auto">
          <a:xfrm>
            <a:off x="3404787" y="1628032"/>
            <a:ext cx="8787213" cy="1080000"/>
          </a:xfrm>
          <a:prstGeom prst="rect">
            <a:avLst/>
          </a:prstGeom>
          <a:solidFill>
            <a:srgbClr val="003366"/>
          </a:solidFill>
          <a:ln>
            <a:noFill/>
          </a:ln>
        </p:spPr>
        <p:txBody>
          <a:bodyPr vert="horz" wrap="square" lIns="91440" tIns="45720" rIns="91440" bIns="45720" numCol="1" anchor="t" anchorCtr="0" compatLnSpc="1"/>
          <a:lstStyle/>
          <a:p>
            <a:endParaRPr lang="zh-CN" altLang="en-US"/>
          </a:p>
        </p:txBody>
      </p:sp>
      <p:sp>
        <p:nvSpPr>
          <p:cNvPr id="17" name="Freeform 8">
            <a:extLst>
              <a:ext uri="{FF2B5EF4-FFF2-40B4-BE49-F238E27FC236}">
                <a16:creationId xmlns:a16="http://schemas.microsoft.com/office/drawing/2014/main" id="{95C8E4A8-D2A0-418F-BF24-5AF8A625EF46}"/>
              </a:ext>
            </a:extLst>
          </p:cNvPr>
          <p:cNvSpPr/>
          <p:nvPr/>
        </p:nvSpPr>
        <p:spPr bwMode="auto">
          <a:xfrm>
            <a:off x="0" y="1628032"/>
            <a:ext cx="3600000" cy="1080000"/>
          </a:xfrm>
          <a:custGeom>
            <a:avLst/>
            <a:gdLst>
              <a:gd name="T0" fmla="*/ 4054 w 4054"/>
              <a:gd name="T1" fmla="*/ 804 h 1623"/>
              <a:gd name="T2" fmla="*/ 3860 w 4054"/>
              <a:gd name="T3" fmla="*/ 631 h 1623"/>
              <a:gd name="T4" fmla="*/ 3860 w 4054"/>
              <a:gd name="T5" fmla="*/ 0 h 1623"/>
              <a:gd name="T6" fmla="*/ 0 w 4054"/>
              <a:gd name="T7" fmla="*/ 0 h 1623"/>
              <a:gd name="T8" fmla="*/ 0 w 4054"/>
              <a:gd name="T9" fmla="*/ 1623 h 1623"/>
              <a:gd name="T10" fmla="*/ 3860 w 4054"/>
              <a:gd name="T11" fmla="*/ 1623 h 1623"/>
              <a:gd name="T12" fmla="*/ 3860 w 4054"/>
              <a:gd name="T13" fmla="*/ 976 h 1623"/>
              <a:gd name="T14" fmla="*/ 4054 w 4054"/>
              <a:gd name="T15" fmla="*/ 80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4" h="1623">
                <a:moveTo>
                  <a:pt x="4054" y="804"/>
                </a:moveTo>
                <a:lnTo>
                  <a:pt x="3860" y="631"/>
                </a:lnTo>
                <a:lnTo>
                  <a:pt x="3860" y="0"/>
                </a:lnTo>
                <a:lnTo>
                  <a:pt x="0" y="0"/>
                </a:lnTo>
                <a:lnTo>
                  <a:pt x="0" y="1623"/>
                </a:lnTo>
                <a:lnTo>
                  <a:pt x="3860" y="1623"/>
                </a:lnTo>
                <a:lnTo>
                  <a:pt x="3860" y="976"/>
                </a:lnTo>
                <a:lnTo>
                  <a:pt x="4054" y="804"/>
                </a:lnTo>
                <a:close/>
              </a:path>
            </a:pathLst>
          </a:custGeom>
          <a:solidFill>
            <a:srgbClr val="FFC000"/>
          </a:solidFill>
          <a:ln>
            <a:noFill/>
          </a:ln>
        </p:spPr>
        <p:txBody>
          <a:bodyPr vert="horz" wrap="square" lIns="91440" tIns="45720" rIns="91440" bIns="45720" numCol="1" anchor="t" anchorCtr="0" compatLnSpc="1"/>
          <a:lstStyle/>
          <a:p>
            <a:endParaRPr lang="zh-CN" altLang="en-US"/>
          </a:p>
        </p:txBody>
      </p:sp>
      <p:sp>
        <p:nvSpPr>
          <p:cNvPr id="18" name="TextBox 5">
            <a:extLst>
              <a:ext uri="{FF2B5EF4-FFF2-40B4-BE49-F238E27FC236}">
                <a16:creationId xmlns:a16="http://schemas.microsoft.com/office/drawing/2014/main" id="{8954B37B-B9BB-40FC-84DE-08CACC72E1A0}"/>
              </a:ext>
            </a:extLst>
          </p:cNvPr>
          <p:cNvSpPr txBox="1"/>
          <p:nvPr/>
        </p:nvSpPr>
        <p:spPr>
          <a:xfrm>
            <a:off x="195212" y="1814089"/>
            <a:ext cx="3209576" cy="707886"/>
          </a:xfrm>
          <a:prstGeom prst="rect">
            <a:avLst/>
          </a:prstGeom>
          <a:noFill/>
        </p:spPr>
        <p:txBody>
          <a:bodyPr wrap="square" rtlCol="0">
            <a:spAutoFit/>
          </a:bodyPr>
          <a:lstStyle/>
          <a:p>
            <a:pPr algn="ctr"/>
            <a:r>
              <a:rPr lang="zh-CN" altLang="en-US" sz="4000" b="1" dirty="0">
                <a:solidFill>
                  <a:schemeClr val="tx1">
                    <a:lumMod val="85000"/>
                    <a:lumOff val="15000"/>
                  </a:schemeClr>
                </a:solidFill>
                <a:latin typeface="Arial" panose="020B0604020202020204" pitchFamily="34" charset="0"/>
                <a:ea typeface="微软雅黑" pitchFamily="34" charset="-122"/>
              </a:rPr>
              <a:t>第一章</a:t>
            </a:r>
          </a:p>
        </p:txBody>
      </p:sp>
      <p:sp>
        <p:nvSpPr>
          <p:cNvPr id="19" name="TextBox 6">
            <a:extLst>
              <a:ext uri="{FF2B5EF4-FFF2-40B4-BE49-F238E27FC236}">
                <a16:creationId xmlns:a16="http://schemas.microsoft.com/office/drawing/2014/main" id="{A82192F3-09FC-4F42-A32B-56380550AC93}"/>
              </a:ext>
            </a:extLst>
          </p:cNvPr>
          <p:cNvSpPr txBox="1"/>
          <p:nvPr/>
        </p:nvSpPr>
        <p:spPr>
          <a:xfrm>
            <a:off x="6888529" y="1814089"/>
            <a:ext cx="1819729" cy="707886"/>
          </a:xfrm>
          <a:prstGeom prst="rect">
            <a:avLst/>
          </a:prstGeom>
          <a:noFill/>
        </p:spPr>
        <p:txBody>
          <a:bodyPr wrap="none" rtlCol="0">
            <a:spAutoFit/>
          </a:bodyPr>
          <a:lstStyle/>
          <a:p>
            <a:pPr algn="ctr"/>
            <a:r>
              <a:rPr lang="zh-CN" altLang="en-US" sz="4000" b="1" dirty="0">
                <a:solidFill>
                  <a:schemeClr val="bg1"/>
                </a:solidFill>
                <a:latin typeface="微软雅黑" pitchFamily="34" charset="-122"/>
                <a:ea typeface="微软雅黑" pitchFamily="34" charset="-122"/>
              </a:rPr>
              <a:t>绪    论</a:t>
            </a:r>
          </a:p>
        </p:txBody>
      </p:sp>
      <p:pic>
        <p:nvPicPr>
          <p:cNvPr id="28" name="图片 3">
            <a:extLst>
              <a:ext uri="{FF2B5EF4-FFF2-40B4-BE49-F238E27FC236}">
                <a16:creationId xmlns:a16="http://schemas.microsoft.com/office/drawing/2014/main" id="{FC34FC12-8B8A-41FC-9609-3FC16C3EA53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26041" y="3261049"/>
            <a:ext cx="4739918" cy="3439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155587"/>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B3830D31-5672-44DE-A44B-50EBFC65FC9C}"/>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6BB7354-F56D-41C6-BC76-372882A30A1F}"/>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9">
            <a:extLst>
              <a:ext uri="{FF2B5EF4-FFF2-40B4-BE49-F238E27FC236}">
                <a16:creationId xmlns:a16="http://schemas.microsoft.com/office/drawing/2014/main" id="{8D9D7B00-D4DE-417A-8FBB-2BA53E14B429}"/>
              </a:ext>
            </a:extLst>
          </p:cNvPr>
          <p:cNvSpPr/>
          <p:nvPr/>
        </p:nvSpPr>
        <p:spPr>
          <a:xfrm>
            <a:off x="3832407" y="283751"/>
            <a:ext cx="4527187"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本章主要内容</a:t>
            </a:r>
          </a:p>
        </p:txBody>
      </p:sp>
      <p:sp>
        <p:nvSpPr>
          <p:cNvPr id="21" name="文本框 18">
            <a:extLst>
              <a:ext uri="{FF2B5EF4-FFF2-40B4-BE49-F238E27FC236}">
                <a16:creationId xmlns:a16="http://schemas.microsoft.com/office/drawing/2014/main" id="{793B8A08-209A-4E4E-B77A-6E7DEE9EA153}"/>
              </a:ext>
            </a:extLst>
          </p:cNvPr>
          <p:cNvSpPr txBox="1"/>
          <p:nvPr/>
        </p:nvSpPr>
        <p:spPr>
          <a:xfrm>
            <a:off x="3395594" y="2142803"/>
            <a:ext cx="3416320"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细胞学与细胞生物学</a:t>
            </a:r>
          </a:p>
        </p:txBody>
      </p:sp>
      <p:grpSp>
        <p:nvGrpSpPr>
          <p:cNvPr id="22" name="组合 34">
            <a:extLst>
              <a:ext uri="{FF2B5EF4-FFF2-40B4-BE49-F238E27FC236}">
                <a16:creationId xmlns:a16="http://schemas.microsoft.com/office/drawing/2014/main" id="{D83E5953-64D3-4607-AC69-2374B6384698}"/>
              </a:ext>
            </a:extLst>
          </p:cNvPr>
          <p:cNvGrpSpPr>
            <a:grpSpLocks/>
          </p:cNvGrpSpPr>
          <p:nvPr/>
        </p:nvGrpSpPr>
        <p:grpSpPr bwMode="auto">
          <a:xfrm>
            <a:off x="2640084" y="2142803"/>
            <a:ext cx="662847" cy="523220"/>
            <a:chOff x="3421248" y="2047768"/>
            <a:chExt cx="663200" cy="522566"/>
          </a:xfrm>
        </p:grpSpPr>
        <p:sp>
          <p:nvSpPr>
            <p:cNvPr id="23" name="文本框 16">
              <a:extLst>
                <a:ext uri="{FF2B5EF4-FFF2-40B4-BE49-F238E27FC236}">
                  <a16:creationId xmlns:a16="http://schemas.microsoft.com/office/drawing/2014/main" id="{1701CAAD-A375-47D2-B61B-6EAC283B6933}"/>
                </a:ext>
              </a:extLst>
            </p:cNvPr>
            <p:cNvSpPr txBox="1">
              <a:spLocks noChangeArrowheads="1"/>
            </p:cNvSpPr>
            <p:nvPr/>
          </p:nvSpPr>
          <p:spPr bwMode="auto">
            <a:xfrm>
              <a:off x="3421248" y="2047768"/>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01</a:t>
              </a:r>
              <a:endParaRPr lang="zh-CN" altLang="en-US" sz="2800" b="1" dirty="0">
                <a:ea typeface="微软雅黑" panose="020B0503020204020204" pitchFamily="34" charset="-122"/>
              </a:endParaRPr>
            </a:p>
          </p:txBody>
        </p:sp>
        <p:cxnSp>
          <p:nvCxnSpPr>
            <p:cNvPr id="24" name="直接连接符 23">
              <a:extLst>
                <a:ext uri="{FF2B5EF4-FFF2-40B4-BE49-F238E27FC236}">
                  <a16:creationId xmlns:a16="http://schemas.microsoft.com/office/drawing/2014/main" id="{87237A75-9281-40DB-9AD8-11E8AADA7341}"/>
                </a:ext>
              </a:extLst>
            </p:cNvPr>
            <p:cNvCxnSpPr/>
            <p:nvPr/>
          </p:nvCxnSpPr>
          <p:spPr>
            <a:xfrm flipH="1">
              <a:off x="3796295" y="2224825"/>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B62DE340-878C-4AEA-9305-3BFCDCDB3A54}"/>
              </a:ext>
            </a:extLst>
          </p:cNvPr>
          <p:cNvSpPr txBox="1"/>
          <p:nvPr/>
        </p:nvSpPr>
        <p:spPr>
          <a:xfrm>
            <a:off x="3395594" y="4226764"/>
            <a:ext cx="3775393"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细胞的同一性与多样性</a:t>
            </a:r>
          </a:p>
        </p:txBody>
      </p:sp>
      <p:grpSp>
        <p:nvGrpSpPr>
          <p:cNvPr id="26" name="组合 36">
            <a:extLst>
              <a:ext uri="{FF2B5EF4-FFF2-40B4-BE49-F238E27FC236}">
                <a16:creationId xmlns:a16="http://schemas.microsoft.com/office/drawing/2014/main" id="{73C7B883-8EFD-4B79-B00C-8BDF7B6153AE}"/>
              </a:ext>
            </a:extLst>
          </p:cNvPr>
          <p:cNvGrpSpPr>
            <a:grpSpLocks/>
          </p:cNvGrpSpPr>
          <p:nvPr/>
        </p:nvGrpSpPr>
        <p:grpSpPr bwMode="auto">
          <a:xfrm>
            <a:off x="2640082" y="4226764"/>
            <a:ext cx="692830" cy="523220"/>
            <a:chOff x="3421248" y="2627150"/>
            <a:chExt cx="693199" cy="524155"/>
          </a:xfrm>
        </p:grpSpPr>
        <p:sp>
          <p:nvSpPr>
            <p:cNvPr id="30" name="文本框 23">
              <a:extLst>
                <a:ext uri="{FF2B5EF4-FFF2-40B4-BE49-F238E27FC236}">
                  <a16:creationId xmlns:a16="http://schemas.microsoft.com/office/drawing/2014/main" id="{2CDD6ECE-7A2F-4184-A96C-73FC67F48058}"/>
                </a:ext>
              </a:extLst>
            </p:cNvPr>
            <p:cNvSpPr txBox="1">
              <a:spLocks noChangeArrowheads="1"/>
            </p:cNvSpPr>
            <p:nvPr/>
          </p:nvSpPr>
          <p:spPr bwMode="auto">
            <a:xfrm>
              <a:off x="3421248" y="2627150"/>
              <a:ext cx="585730"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02</a:t>
              </a:r>
              <a:endParaRPr lang="zh-CN" altLang="en-US" sz="2800" b="1" dirty="0">
                <a:ea typeface="微软雅黑" panose="020B0503020204020204" pitchFamily="34" charset="-122"/>
              </a:endParaRPr>
            </a:p>
          </p:txBody>
        </p:sp>
        <p:cxnSp>
          <p:nvCxnSpPr>
            <p:cNvPr id="31" name="直接连接符 30">
              <a:extLst>
                <a:ext uri="{FF2B5EF4-FFF2-40B4-BE49-F238E27FC236}">
                  <a16:creationId xmlns:a16="http://schemas.microsoft.com/office/drawing/2014/main" id="{96C2EAC2-36B2-4836-9ACF-3ED3331BEF5F}"/>
                </a:ext>
              </a:extLst>
            </p:cNvPr>
            <p:cNvCxnSpPr/>
            <p:nvPr/>
          </p:nvCxnSpPr>
          <p:spPr>
            <a:xfrm flipH="1">
              <a:off x="3826294" y="2788158"/>
              <a:ext cx="288153" cy="28851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90591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56" presetClass="path" presetSubtype="0" accel="50000" decel="50000" fill="hold" nodeType="withEffect">
                                  <p:stCondLst>
                                    <p:cond delay="0"/>
                                  </p:stCondLst>
                                  <p:childTnLst>
                                    <p:animMotion origin="layout" path="M -0.03737 0.0412 L -4.16667E-7 -1.11111E-6 " pathEditMode="relative" rAng="0" ptsTypes="AA">
                                      <p:cBhvr>
                                        <p:cTn id="9" dur="700" fill="hold"/>
                                        <p:tgtEl>
                                          <p:spTgt spid="22"/>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par>
                                <p:cTn id="16" presetID="56" presetClass="path" presetSubtype="0" accel="50000" decel="50000" fill="hold" nodeType="withEffect">
                                  <p:stCondLst>
                                    <p:cond delay="250"/>
                                  </p:stCondLst>
                                  <p:childTnLst>
                                    <p:animMotion origin="layout" path="M -0.03737 0.0412 L -4.16667E-7 -7.40741E-7 " pathEditMode="relative" rAng="0" ptsTypes="AA">
                                      <p:cBhvr>
                                        <p:cTn id="17" dur="700" fill="hold"/>
                                        <p:tgtEl>
                                          <p:spTgt spid="26"/>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p>
        </p:txBody>
      </p:sp>
      <p:sp>
        <p:nvSpPr>
          <p:cNvPr id="19459" name="文本框 2"/>
          <p:cNvSpPr txBox="1">
            <a:spLocks noChangeArrowheads="1"/>
          </p:cNvSpPr>
          <p:nvPr/>
        </p:nvSpPr>
        <p:spPr bwMode="auto">
          <a:xfrm>
            <a:off x="1803401" y="2269752"/>
            <a:ext cx="15696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rPr>
              <a:t>第一节</a:t>
            </a:r>
          </a:p>
        </p:txBody>
      </p:sp>
      <p:sp>
        <p:nvSpPr>
          <p:cNvPr id="5" name="TextBox 23"/>
          <p:cNvSpPr txBox="1"/>
          <p:nvPr/>
        </p:nvSpPr>
        <p:spPr>
          <a:xfrm>
            <a:off x="5121256" y="2436284"/>
            <a:ext cx="1755609"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细胞的发现</a:t>
            </a:r>
          </a:p>
        </p:txBody>
      </p:sp>
      <p:sp>
        <p:nvSpPr>
          <p:cNvPr id="6" name="TextBox 24"/>
          <p:cNvSpPr txBox="1"/>
          <p:nvPr/>
        </p:nvSpPr>
        <p:spPr>
          <a:xfrm>
            <a:off x="5121256" y="3215337"/>
            <a:ext cx="3294492"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细胞学说的建立及其意义</a:t>
            </a:r>
          </a:p>
        </p:txBody>
      </p:sp>
      <p:sp>
        <p:nvSpPr>
          <p:cNvPr id="7" name="TextBox 25"/>
          <p:cNvSpPr txBox="1"/>
          <p:nvPr/>
        </p:nvSpPr>
        <p:spPr>
          <a:xfrm>
            <a:off x="5121256" y="3994390"/>
            <a:ext cx="4063933"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从经典细胞学到实验细胞学时期</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细胞学与细胞生物学</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solidFill>
                <a:schemeClr val="tx1"/>
              </a:solidFill>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3807453"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细胞生物学学科的形成与发展</a:t>
            </a:r>
          </a:p>
        </p:txBody>
      </p:sp>
    </p:spTree>
    <p:extLst>
      <p:ext uri="{BB962C8B-B14F-4D97-AF65-F5344CB8AC3E}">
        <p14:creationId xmlns:p14="http://schemas.microsoft.com/office/powerpoint/2010/main" val="18254853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3705D-4F75-4667-9620-77FDBC81F98A}"/>
              </a:ext>
            </a:extLst>
          </p:cNvPr>
          <p:cNvSpPr>
            <a:spLocks noGrp="1"/>
          </p:cNvSpPr>
          <p:nvPr>
            <p:ph type="title"/>
          </p:nvPr>
        </p:nvSpPr>
        <p:spPr/>
        <p:txBody>
          <a:bodyPr/>
          <a:lstStyle/>
          <a:p>
            <a:r>
              <a:rPr lang="zh-CN" altLang="en-US" dirty="0"/>
              <a:t>一、细胞的发现</a:t>
            </a:r>
          </a:p>
        </p:txBody>
      </p:sp>
      <p:pic>
        <p:nvPicPr>
          <p:cNvPr id="5" name="图片 1">
            <a:extLst>
              <a:ext uri="{FF2B5EF4-FFF2-40B4-BE49-F238E27FC236}">
                <a16:creationId xmlns:a16="http://schemas.microsoft.com/office/drawing/2014/main" id="{A429DF0E-D148-4069-8DEF-31443E82C23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796495" y="1703388"/>
            <a:ext cx="2700031"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
            <a:extLst>
              <a:ext uri="{FF2B5EF4-FFF2-40B4-BE49-F238E27FC236}">
                <a16:creationId xmlns:a16="http://schemas.microsoft.com/office/drawing/2014/main" id="{B31F8C80-B679-4AFC-8CAB-B540B003512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45631" y="1703388"/>
            <a:ext cx="32460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a:extLst>
              <a:ext uri="{FF2B5EF4-FFF2-40B4-BE49-F238E27FC236}">
                <a16:creationId xmlns:a16="http://schemas.microsoft.com/office/drawing/2014/main" id="{580448D5-BAFF-4215-B061-996FEDF76DA9}"/>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2770" y="1703388"/>
            <a:ext cx="3018034"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5">
            <a:extLst>
              <a:ext uri="{FF2B5EF4-FFF2-40B4-BE49-F238E27FC236}">
                <a16:creationId xmlns:a16="http://schemas.microsoft.com/office/drawing/2014/main" id="{F2BB829F-D185-499B-81F1-96788E8F958D}"/>
              </a:ext>
            </a:extLst>
          </p:cNvPr>
          <p:cNvSpPr>
            <a:spLocks noChangeArrowheads="1"/>
          </p:cNvSpPr>
          <p:nvPr/>
        </p:nvSpPr>
        <p:spPr bwMode="auto">
          <a:xfrm>
            <a:off x="857052" y="5654489"/>
            <a:ext cx="27494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None/>
            </a:pPr>
            <a:r>
              <a:rPr lang="zh-CN" altLang="en-US" sz="2400" b="1" dirty="0">
                <a:ea typeface="微软雅黑" panose="020B0503020204020204" pitchFamily="34" charset="-122"/>
                <a:cs typeface="Arial" panose="020B0604020202020204" pitchFamily="34" charset="0"/>
              </a:rPr>
              <a:t>胡克（</a:t>
            </a:r>
            <a:r>
              <a:rPr lang="en-US" altLang="zh-CN" sz="2400" b="1" dirty="0">
                <a:ea typeface="微软雅黑" panose="020B0503020204020204" pitchFamily="34" charset="-122"/>
                <a:cs typeface="Arial" panose="020B0604020202020204" pitchFamily="34" charset="0"/>
              </a:rPr>
              <a:t>R. Hooke</a:t>
            </a:r>
            <a:r>
              <a:rPr lang="zh-CN" altLang="en-US" sz="2400" b="1" dirty="0">
                <a:ea typeface="微软雅黑" panose="020B0503020204020204" pitchFamily="34" charset="-122"/>
                <a:cs typeface="Arial" panose="020B0604020202020204" pitchFamily="34" charset="0"/>
              </a:rPr>
              <a:t>）</a:t>
            </a:r>
            <a:endParaRPr lang="en-US" altLang="zh-CN" sz="2400" b="1" dirty="0">
              <a:ea typeface="微软雅黑" panose="020B0503020204020204" pitchFamily="34" charset="-122"/>
              <a:cs typeface="Arial" panose="020B0604020202020204" pitchFamily="34" charset="0"/>
            </a:endParaRPr>
          </a:p>
          <a:p>
            <a:pPr algn="ctr">
              <a:spcBef>
                <a:spcPct val="0"/>
              </a:spcBef>
              <a:buNone/>
            </a:pPr>
            <a:r>
              <a:rPr lang="zh-CN" altLang="en-US" sz="2400" b="1" dirty="0">
                <a:ea typeface="微软雅黑" panose="020B0503020204020204" pitchFamily="34" charset="-122"/>
                <a:cs typeface="Arial" panose="020B0604020202020204" pitchFamily="34" charset="0"/>
              </a:rPr>
              <a:t>英国学者</a:t>
            </a:r>
          </a:p>
        </p:txBody>
      </p:sp>
      <p:sp>
        <p:nvSpPr>
          <p:cNvPr id="10" name="矩形 7">
            <a:extLst>
              <a:ext uri="{FF2B5EF4-FFF2-40B4-BE49-F238E27FC236}">
                <a16:creationId xmlns:a16="http://schemas.microsoft.com/office/drawing/2014/main" id="{2E98133D-9C84-4A81-B58A-60AF8FCBA011}"/>
              </a:ext>
            </a:extLst>
          </p:cNvPr>
          <p:cNvSpPr>
            <a:spLocks noChangeArrowheads="1"/>
          </p:cNvSpPr>
          <p:nvPr/>
        </p:nvSpPr>
        <p:spPr bwMode="auto">
          <a:xfrm>
            <a:off x="5192072" y="5654489"/>
            <a:ext cx="215315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None/>
            </a:pPr>
            <a:r>
              <a:rPr lang="zh-CN" altLang="en-US" sz="2400" b="1" dirty="0">
                <a:ea typeface="微软雅黑" panose="020B0503020204020204" pitchFamily="34" charset="-122"/>
                <a:cs typeface="Arial" panose="020B0604020202020204" pitchFamily="34" charset="0"/>
              </a:rPr>
              <a:t>自制显微镜</a:t>
            </a:r>
          </a:p>
          <a:p>
            <a:pPr algn="ctr">
              <a:spcBef>
                <a:spcPct val="0"/>
              </a:spcBef>
              <a:buNone/>
            </a:pPr>
            <a:r>
              <a:rPr lang="zh-CN" altLang="en-US" sz="2400" b="1" dirty="0">
                <a:ea typeface="微软雅黑" panose="020B0503020204020204" pitchFamily="34" charset="-122"/>
                <a:cs typeface="Arial" panose="020B0604020202020204" pitchFamily="34" charset="0"/>
              </a:rPr>
              <a:t>（</a:t>
            </a:r>
            <a:r>
              <a:rPr lang="en-US" altLang="zh-CN" sz="2400" b="1" dirty="0">
                <a:ea typeface="微软雅黑" panose="020B0503020204020204" pitchFamily="34" charset="-122"/>
                <a:cs typeface="Arial" panose="020B0604020202020204" pitchFamily="34" charset="0"/>
              </a:rPr>
              <a:t>40-140 </a:t>
            </a:r>
            <a:r>
              <a:rPr lang="zh-CN" altLang="en-US" sz="2400" b="1" dirty="0">
                <a:ea typeface="微软雅黑" panose="020B0503020204020204" pitchFamily="34" charset="-122"/>
                <a:cs typeface="Arial" panose="020B0604020202020204" pitchFamily="34" charset="0"/>
              </a:rPr>
              <a:t>倍）</a:t>
            </a:r>
          </a:p>
        </p:txBody>
      </p:sp>
      <p:sp>
        <p:nvSpPr>
          <p:cNvPr id="11" name="矩形 8">
            <a:extLst>
              <a:ext uri="{FF2B5EF4-FFF2-40B4-BE49-F238E27FC236}">
                <a16:creationId xmlns:a16="http://schemas.microsoft.com/office/drawing/2014/main" id="{43E39242-8F62-466F-926F-0E3801669263}"/>
              </a:ext>
            </a:extLst>
          </p:cNvPr>
          <p:cNvSpPr>
            <a:spLocks noChangeArrowheads="1"/>
          </p:cNvSpPr>
          <p:nvPr/>
        </p:nvSpPr>
        <p:spPr bwMode="auto">
          <a:xfrm>
            <a:off x="8591437" y="5654489"/>
            <a:ext cx="31101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None/>
            </a:pPr>
            <a:r>
              <a:rPr lang="en-US" altLang="zh-CN" sz="2400" b="1" dirty="0">
                <a:ea typeface="微软雅黑" panose="020B0503020204020204" pitchFamily="34" charset="-122"/>
                <a:cs typeface="Arial" panose="020B0604020202020204" pitchFamily="34" charset="0"/>
              </a:rPr>
              <a:t>1665 </a:t>
            </a:r>
            <a:r>
              <a:rPr lang="zh-CN" altLang="en-US" sz="2400" b="1" dirty="0">
                <a:ea typeface="微软雅黑" panose="020B0503020204020204" pitchFamily="34" charset="-122"/>
                <a:cs typeface="Arial" panose="020B0604020202020204" pitchFamily="34" charset="0"/>
              </a:rPr>
              <a:t>年</a:t>
            </a:r>
            <a:r>
              <a:rPr lang="en-US" altLang="zh-CN" sz="2400" b="1" dirty="0">
                <a:ea typeface="微软雅黑" panose="020B0503020204020204" pitchFamily="34" charset="-122"/>
                <a:cs typeface="Arial" panose="020B0604020202020204" pitchFamily="34" charset="0"/>
              </a:rPr>
              <a:t>《</a:t>
            </a:r>
            <a:r>
              <a:rPr lang="zh-CN" altLang="en-US" sz="2400" b="1" dirty="0">
                <a:ea typeface="微软雅黑" panose="020B0503020204020204" pitchFamily="34" charset="-122"/>
                <a:cs typeface="Arial" panose="020B0604020202020204" pitchFamily="34" charset="0"/>
              </a:rPr>
              <a:t>显微图谱</a:t>
            </a:r>
            <a:r>
              <a:rPr lang="en-US" altLang="zh-CN" sz="2400" b="1" dirty="0">
                <a:ea typeface="微软雅黑" panose="020B0503020204020204" pitchFamily="34" charset="-122"/>
                <a:cs typeface="Arial" panose="020B0604020202020204" pitchFamily="34" charset="0"/>
              </a:rPr>
              <a:t>》</a:t>
            </a:r>
          </a:p>
          <a:p>
            <a:pPr algn="ctr">
              <a:spcBef>
                <a:spcPct val="0"/>
              </a:spcBef>
              <a:buNone/>
            </a:pPr>
            <a:r>
              <a:rPr lang="en-US" altLang="zh-CN" sz="2400" b="1" i="1" dirty="0">
                <a:ea typeface="微软雅黑" panose="020B0503020204020204" pitchFamily="34" charset="-122"/>
                <a:cs typeface="Arial" panose="020B0604020202020204" pitchFamily="34" charset="0"/>
              </a:rPr>
              <a:t>cellar</a:t>
            </a:r>
            <a:r>
              <a:rPr lang="en-US" altLang="zh-CN" sz="2400" b="1" dirty="0">
                <a:ea typeface="微软雅黑" panose="020B0503020204020204" pitchFamily="34" charset="-122"/>
                <a:cs typeface="Arial" panose="020B0604020202020204" pitchFamily="34" charset="0"/>
              </a:rPr>
              <a:t>——</a:t>
            </a:r>
            <a:r>
              <a:rPr lang="zh-CN" altLang="en-US" sz="2400" b="1" dirty="0">
                <a:ea typeface="微软雅黑" panose="020B0503020204020204" pitchFamily="34" charset="-122"/>
                <a:cs typeface="Arial" panose="020B0604020202020204" pitchFamily="34" charset="0"/>
              </a:rPr>
              <a:t>发现细胞</a:t>
            </a:r>
          </a:p>
        </p:txBody>
      </p:sp>
    </p:spTree>
    <p:extLst>
      <p:ext uri="{BB962C8B-B14F-4D97-AF65-F5344CB8AC3E}">
        <p14:creationId xmlns:p14="http://schemas.microsoft.com/office/powerpoint/2010/main" val="382051406"/>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5E458-E237-4823-B4A1-21305EDF64D5}"/>
              </a:ext>
            </a:extLst>
          </p:cNvPr>
          <p:cNvSpPr>
            <a:spLocks noGrp="1"/>
          </p:cNvSpPr>
          <p:nvPr>
            <p:ph type="title"/>
          </p:nvPr>
        </p:nvSpPr>
        <p:spPr/>
        <p:txBody>
          <a:bodyPr/>
          <a:lstStyle/>
          <a:p>
            <a:r>
              <a:rPr lang="zh-CN" altLang="en-US" dirty="0"/>
              <a:t>一、细胞的发现</a:t>
            </a:r>
          </a:p>
        </p:txBody>
      </p:sp>
      <p:pic>
        <p:nvPicPr>
          <p:cNvPr id="4" name="图片 5">
            <a:extLst>
              <a:ext uri="{FF2B5EF4-FFF2-40B4-BE49-F238E27FC236}">
                <a16:creationId xmlns:a16="http://schemas.microsoft.com/office/drawing/2014/main" id="{5BDF7CC6-7428-4545-A075-F82D85D69EAF}"/>
              </a:ext>
            </a:extLst>
          </p:cNvPr>
          <p:cNvPicPr>
            <a:picLocks noChangeAspect="1"/>
          </p:cNvPicPr>
          <p:nvPr/>
        </p:nvPicPr>
        <p:blipFill>
          <a:blip r:embed="rId3" cstate="screen">
            <a:extLst>
              <a:ext uri="{28A0092B-C50C-407E-A947-70E740481C1C}">
                <a14:useLocalDpi xmlns:a14="http://schemas.microsoft.com/office/drawing/2010/main"/>
              </a:ext>
            </a:extLst>
          </a:blip>
          <a:srcRect t="9656"/>
          <a:stretch>
            <a:fillRect/>
          </a:stretch>
        </p:blipFill>
        <p:spPr bwMode="auto">
          <a:xfrm>
            <a:off x="4218322" y="1574937"/>
            <a:ext cx="239454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6">
            <a:extLst>
              <a:ext uri="{FF2B5EF4-FFF2-40B4-BE49-F238E27FC236}">
                <a16:creationId xmlns:a16="http://schemas.microsoft.com/office/drawing/2014/main" id="{8AFD187D-A72B-4F38-9FA7-AC2DA4EE418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2518" y="1574937"/>
            <a:ext cx="3686298"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8">
            <a:extLst>
              <a:ext uri="{FF2B5EF4-FFF2-40B4-BE49-F238E27FC236}">
                <a16:creationId xmlns:a16="http://schemas.microsoft.com/office/drawing/2014/main" id="{D8C660A7-C84E-4F3F-90F2-7F270D12221B}"/>
              </a:ext>
            </a:extLst>
          </p:cNvPr>
          <p:cNvSpPr>
            <a:spLocks noChangeArrowheads="1"/>
          </p:cNvSpPr>
          <p:nvPr/>
        </p:nvSpPr>
        <p:spPr bwMode="auto">
          <a:xfrm>
            <a:off x="472084" y="5611232"/>
            <a:ext cx="322716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None/>
            </a:pPr>
            <a:r>
              <a:rPr lang="zh-CN" altLang="en-US" sz="2400" b="1" dirty="0">
                <a:ea typeface="微软雅黑" panose="020B0503020204020204" pitchFamily="34" charset="-122"/>
                <a:cs typeface="Arial" panose="020B0604020202020204" pitchFamily="34" charset="0"/>
              </a:rPr>
              <a:t>列文虎克</a:t>
            </a:r>
            <a:endParaRPr lang="en-US" altLang="zh-CN" sz="2400" b="1" dirty="0">
              <a:ea typeface="微软雅黑" panose="020B0503020204020204" pitchFamily="34" charset="-122"/>
              <a:cs typeface="Arial" panose="020B0604020202020204" pitchFamily="34" charset="0"/>
            </a:endParaRPr>
          </a:p>
          <a:p>
            <a:pPr algn="ctr">
              <a:spcBef>
                <a:spcPct val="0"/>
              </a:spcBef>
              <a:buNone/>
            </a:pPr>
            <a:r>
              <a:rPr lang="en-US" altLang="zh-CN" sz="2400" b="1" dirty="0">
                <a:ea typeface="微软雅黑" panose="020B0503020204020204" pitchFamily="34" charset="-122"/>
                <a:cs typeface="Arial" panose="020B0604020202020204" pitchFamily="34" charset="0"/>
              </a:rPr>
              <a:t>A. van Leeuwenhoek</a:t>
            </a:r>
            <a:endParaRPr lang="zh-CN" altLang="en-US" sz="2400" b="1" dirty="0">
              <a:ea typeface="微软雅黑" panose="020B0503020204020204" pitchFamily="34" charset="-122"/>
              <a:cs typeface="Arial" panose="020B0604020202020204" pitchFamily="34" charset="0"/>
            </a:endParaRPr>
          </a:p>
        </p:txBody>
      </p:sp>
      <p:sp>
        <p:nvSpPr>
          <p:cNvPr id="8" name="矩形 9">
            <a:extLst>
              <a:ext uri="{FF2B5EF4-FFF2-40B4-BE49-F238E27FC236}">
                <a16:creationId xmlns:a16="http://schemas.microsoft.com/office/drawing/2014/main" id="{CCF18A14-674E-4D6C-90F6-F5821F819510}"/>
              </a:ext>
            </a:extLst>
          </p:cNvPr>
          <p:cNvSpPr>
            <a:spLocks noChangeArrowheads="1"/>
          </p:cNvSpPr>
          <p:nvPr/>
        </p:nvSpPr>
        <p:spPr bwMode="auto">
          <a:xfrm>
            <a:off x="4040056" y="5611231"/>
            <a:ext cx="27510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None/>
            </a:pPr>
            <a:r>
              <a:rPr lang="zh-CN" altLang="en-US" sz="2400" b="1" dirty="0">
                <a:ea typeface="微软雅黑" panose="020B0503020204020204" pitchFamily="34" charset="-122"/>
                <a:cs typeface="Arial" panose="020B0604020202020204" pitchFamily="34" charset="0"/>
              </a:rPr>
              <a:t>设计和研制的</a:t>
            </a:r>
            <a:endParaRPr lang="en-US" altLang="zh-CN" sz="2400" b="1" dirty="0">
              <a:ea typeface="微软雅黑" panose="020B0503020204020204" pitchFamily="34" charset="-122"/>
              <a:cs typeface="Arial" panose="020B0604020202020204" pitchFamily="34" charset="0"/>
            </a:endParaRPr>
          </a:p>
          <a:p>
            <a:pPr algn="ctr">
              <a:spcBef>
                <a:spcPct val="0"/>
              </a:spcBef>
              <a:buNone/>
            </a:pPr>
            <a:r>
              <a:rPr lang="zh-CN" altLang="en-US" sz="2400" b="1" dirty="0">
                <a:ea typeface="微软雅黑" panose="020B0503020204020204" pitchFamily="34" charset="-122"/>
                <a:cs typeface="Arial" panose="020B0604020202020204" pitchFamily="34" charset="0"/>
              </a:rPr>
              <a:t>显微镜</a:t>
            </a:r>
            <a:r>
              <a:rPr lang="en-US" altLang="zh-CN" sz="2400" b="1" dirty="0">
                <a:ea typeface="微软雅黑" panose="020B0503020204020204" pitchFamily="34" charset="-122"/>
                <a:cs typeface="Arial" panose="020B0604020202020204" pitchFamily="34" charset="0"/>
              </a:rPr>
              <a:t>(300</a:t>
            </a:r>
            <a:r>
              <a:rPr lang="zh-CN" altLang="en-US" sz="2400" b="1" dirty="0">
                <a:ea typeface="微软雅黑" panose="020B0503020204020204" pitchFamily="34" charset="-122"/>
                <a:cs typeface="Arial" panose="020B0604020202020204" pitchFamily="34" charset="0"/>
              </a:rPr>
              <a:t>倍左右</a:t>
            </a:r>
            <a:r>
              <a:rPr lang="en-US" altLang="zh-CN" sz="2400" b="1" dirty="0">
                <a:ea typeface="微软雅黑" panose="020B0503020204020204" pitchFamily="34" charset="-122"/>
                <a:cs typeface="Arial" panose="020B0604020202020204" pitchFamily="34" charset="0"/>
              </a:rPr>
              <a:t>)</a:t>
            </a:r>
            <a:endParaRPr lang="zh-CN" altLang="en-US" sz="2400" b="1" dirty="0">
              <a:ea typeface="微软雅黑" panose="020B0503020204020204" pitchFamily="34" charset="-122"/>
              <a:cs typeface="Arial" panose="020B0604020202020204" pitchFamily="34" charset="0"/>
            </a:endParaRPr>
          </a:p>
        </p:txBody>
      </p:sp>
      <p:pic>
        <p:nvPicPr>
          <p:cNvPr id="6" name="图片 5">
            <a:extLst>
              <a:ext uri="{FF2B5EF4-FFF2-40B4-BE49-F238E27FC236}">
                <a16:creationId xmlns:a16="http://schemas.microsoft.com/office/drawing/2014/main" id="{C41CD43B-5CDC-42EB-86E7-366ABB1367A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02371" y="1574937"/>
            <a:ext cx="5086363" cy="3600000"/>
          </a:xfrm>
          <a:prstGeom prst="rect">
            <a:avLst/>
          </a:prstGeom>
        </p:spPr>
      </p:pic>
      <p:sp>
        <p:nvSpPr>
          <p:cNvPr id="9" name="矩形 8">
            <a:extLst>
              <a:ext uri="{FF2B5EF4-FFF2-40B4-BE49-F238E27FC236}">
                <a16:creationId xmlns:a16="http://schemas.microsoft.com/office/drawing/2014/main" id="{CDBFA3E7-2A2B-4B99-A0CA-590F7B6F170A}"/>
              </a:ext>
            </a:extLst>
          </p:cNvPr>
          <p:cNvSpPr/>
          <p:nvPr/>
        </p:nvSpPr>
        <p:spPr>
          <a:xfrm>
            <a:off x="7968224" y="5795896"/>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0"/>
              </a:spcBef>
            </a:pPr>
            <a:r>
              <a:rPr lang="zh-CN" altLang="en-US" sz="2400" b="1" dirty="0">
                <a:latin typeface="Arial" panose="020B0604020202020204" pitchFamily="34" charset="0"/>
                <a:ea typeface="微软雅黑" panose="020B0503020204020204" pitchFamily="34" charset="-122"/>
                <a:cs typeface="Arial" panose="020B0604020202020204" pitchFamily="34" charset="0"/>
              </a:rPr>
              <a:t>真正的活细胞发现者</a:t>
            </a:r>
          </a:p>
        </p:txBody>
      </p:sp>
    </p:spTree>
    <p:extLst>
      <p:ext uri="{BB962C8B-B14F-4D97-AF65-F5344CB8AC3E}">
        <p14:creationId xmlns:p14="http://schemas.microsoft.com/office/powerpoint/2010/main" val="1232817334"/>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0DD0D80-D5C4-4497-A533-D8B472ECDA1B}"/>
              </a:ext>
            </a:extLst>
          </p:cNvPr>
          <p:cNvSpPr>
            <a:spLocks noGrp="1"/>
          </p:cNvSpPr>
          <p:nvPr>
            <p:ph type="title"/>
          </p:nvPr>
        </p:nvSpPr>
        <p:spPr>
          <a:xfrm>
            <a:off x="824366" y="203196"/>
            <a:ext cx="3227517" cy="720000"/>
          </a:xfrm>
        </p:spPr>
        <p:txBody>
          <a:bodyPr/>
          <a:lstStyle/>
          <a:p>
            <a:r>
              <a:rPr lang="zh-CN" altLang="en-US" dirty="0"/>
              <a:t>关于细胞</a:t>
            </a:r>
            <a:r>
              <a:rPr lang="en-US" altLang="zh-CN" dirty="0"/>
              <a:t>——Cell</a:t>
            </a:r>
            <a:endParaRPr lang="zh-CN" altLang="en-US" dirty="0">
              <a:solidFill>
                <a:srgbClr val="FFC000"/>
              </a:solidFill>
            </a:endParaRPr>
          </a:p>
        </p:txBody>
      </p:sp>
      <p:sp>
        <p:nvSpPr>
          <p:cNvPr id="4" name="内容占位符 3">
            <a:extLst>
              <a:ext uri="{FF2B5EF4-FFF2-40B4-BE49-F238E27FC236}">
                <a16:creationId xmlns:a16="http://schemas.microsoft.com/office/drawing/2014/main" id="{C5A9686B-51F4-4B11-B0A2-19CD9151B402}"/>
              </a:ext>
            </a:extLst>
          </p:cNvPr>
          <p:cNvSpPr>
            <a:spLocks noGrp="1"/>
          </p:cNvSpPr>
          <p:nvPr>
            <p:ph idx="1"/>
          </p:nvPr>
        </p:nvSpPr>
        <p:spPr/>
        <p:txBody>
          <a:bodyPr>
            <a:normAutofit/>
          </a:bodyPr>
          <a:lstStyle/>
          <a:p>
            <a:pPr>
              <a:lnSpc>
                <a:spcPts val="4000"/>
              </a:lnSpc>
              <a:spcAft>
                <a:spcPts val="600"/>
              </a:spcAft>
            </a:pPr>
            <a:r>
              <a:rPr lang="zh-CN" altLang="en-US" sz="2400" dirty="0"/>
              <a:t>从</a:t>
            </a:r>
            <a:r>
              <a:rPr lang="zh-CN" altLang="en-US" b="1" dirty="0">
                <a:solidFill>
                  <a:srgbClr val="0033CC"/>
                </a:solidFill>
              </a:rPr>
              <a:t>胡克</a:t>
            </a:r>
            <a:r>
              <a:rPr lang="zh-CN" altLang="en-US" sz="2400" dirty="0"/>
              <a:t>主观来看，“</a:t>
            </a:r>
            <a:r>
              <a:rPr lang="en-US" altLang="zh-CN" sz="2400" i="1" dirty="0"/>
              <a:t>cellar</a:t>
            </a:r>
            <a:r>
              <a:rPr lang="zh-CN" altLang="en-US" sz="2400" dirty="0"/>
              <a:t>”一词实际上是指死的植物细胞壁所围成的空腔，没有现代细胞的涵义，</a:t>
            </a:r>
            <a:r>
              <a:rPr lang="en-US" altLang="zh-CN" sz="2400" dirty="0"/>
              <a:t>Cell</a:t>
            </a:r>
            <a:r>
              <a:rPr lang="zh-CN" altLang="en-US" sz="2400" dirty="0"/>
              <a:t>中还有无其它内含物？他没给出明确答案。他只是“</a:t>
            </a:r>
            <a:r>
              <a:rPr lang="en-US" altLang="zh-CN" sz="2400" dirty="0"/>
              <a:t>cell”</a:t>
            </a:r>
            <a:r>
              <a:rPr lang="zh-CN" altLang="en-US" sz="2400" dirty="0"/>
              <a:t>一词的创用者，而</a:t>
            </a:r>
            <a:r>
              <a:rPr lang="zh-CN" altLang="en-US" b="1" dirty="0">
                <a:solidFill>
                  <a:srgbClr val="0033CC"/>
                </a:solidFill>
              </a:rPr>
              <a:t>不是真正细胞的发现者</a:t>
            </a:r>
            <a:endParaRPr lang="en-US" altLang="zh-CN" b="1" dirty="0">
              <a:solidFill>
                <a:srgbClr val="0033CC"/>
              </a:solidFill>
            </a:endParaRPr>
          </a:p>
          <a:p>
            <a:pPr>
              <a:lnSpc>
                <a:spcPts val="4000"/>
              </a:lnSpc>
              <a:spcAft>
                <a:spcPts val="600"/>
              </a:spcAft>
            </a:pPr>
            <a:r>
              <a:rPr lang="zh-CN" altLang="en-US" sz="2400" dirty="0"/>
              <a:t>胡克的重大</a:t>
            </a:r>
            <a:r>
              <a:rPr lang="zh-CN" altLang="en-US" b="1" dirty="0">
                <a:solidFill>
                  <a:srgbClr val="0033CC"/>
                </a:solidFill>
              </a:rPr>
              <a:t>贡献在于</a:t>
            </a:r>
            <a:r>
              <a:rPr lang="zh-CN" altLang="en-US" sz="2400" dirty="0"/>
              <a:t>，他出版的</a:t>
            </a:r>
            <a:r>
              <a:rPr lang="en-US" altLang="zh-CN" sz="2400" dirty="0"/>
              <a:t>《</a:t>
            </a:r>
            <a:r>
              <a:rPr lang="zh-CN" altLang="en-US" sz="2400" dirty="0"/>
              <a:t>显微图谱</a:t>
            </a:r>
            <a:r>
              <a:rPr lang="en-US" altLang="zh-CN" sz="2400" dirty="0"/>
              <a:t>》</a:t>
            </a:r>
            <a:r>
              <a:rPr lang="zh-CN" altLang="en-US" sz="2400" dirty="0"/>
              <a:t>一书标志着人类对物质世界的认知进入了显微观察的时代</a:t>
            </a:r>
            <a:endParaRPr lang="en-US" altLang="zh-CN" sz="2400" dirty="0"/>
          </a:p>
          <a:p>
            <a:pPr>
              <a:lnSpc>
                <a:spcPts val="4000"/>
              </a:lnSpc>
              <a:spcAft>
                <a:spcPts val="600"/>
              </a:spcAft>
            </a:pPr>
            <a:r>
              <a:rPr lang="en-US" altLang="zh-CN" sz="2400" dirty="0"/>
              <a:t>1858</a:t>
            </a:r>
            <a:r>
              <a:rPr lang="zh-CN" altLang="en-US" sz="2400" dirty="0"/>
              <a:t>年清代著名学者</a:t>
            </a:r>
            <a:r>
              <a:rPr lang="zh-CN" altLang="en-US" b="1" dirty="0">
                <a:solidFill>
                  <a:srgbClr val="0033CC"/>
                </a:solidFill>
              </a:rPr>
              <a:t>李善兰</a:t>
            </a:r>
            <a:r>
              <a:rPr lang="zh-CN" altLang="en-US" sz="2400" dirty="0"/>
              <a:t>在与英国传教士</a:t>
            </a:r>
            <a:r>
              <a:rPr lang="en-US" altLang="zh-CN" sz="2400" dirty="0"/>
              <a:t>Alexander Williamson</a:t>
            </a:r>
            <a:r>
              <a:rPr lang="zh-CN" altLang="en-US" sz="2400" dirty="0"/>
              <a:t>合作编译的</a:t>
            </a:r>
            <a:r>
              <a:rPr lang="en-US" altLang="zh-CN" sz="2400" dirty="0"/>
              <a:t>《</a:t>
            </a:r>
            <a:r>
              <a:rPr lang="zh-CN" altLang="en-US" sz="2400" dirty="0"/>
              <a:t>植物学</a:t>
            </a:r>
            <a:r>
              <a:rPr lang="en-US" altLang="zh-CN" sz="2400" dirty="0"/>
              <a:t>》</a:t>
            </a:r>
            <a:r>
              <a:rPr lang="zh-CN" altLang="en-US" sz="2400" dirty="0"/>
              <a:t>中将</a:t>
            </a:r>
            <a:r>
              <a:rPr lang="zh-CN" altLang="en-US" b="1" dirty="0">
                <a:solidFill>
                  <a:srgbClr val="0033CC"/>
                </a:solidFill>
              </a:rPr>
              <a:t>“</a:t>
            </a:r>
            <a:r>
              <a:rPr lang="en-US" altLang="zh-CN" b="1" dirty="0">
                <a:solidFill>
                  <a:srgbClr val="0033CC"/>
                </a:solidFill>
              </a:rPr>
              <a:t>cell</a:t>
            </a:r>
            <a:r>
              <a:rPr lang="zh-CN" altLang="en-US" b="1" dirty="0">
                <a:solidFill>
                  <a:srgbClr val="0033CC"/>
                </a:solidFill>
              </a:rPr>
              <a:t>”翻译为中文“细胞”</a:t>
            </a:r>
            <a:endParaRPr lang="en-US" altLang="zh-CN" b="1" dirty="0">
              <a:solidFill>
                <a:srgbClr val="0033CC"/>
              </a:solidFill>
            </a:endParaRPr>
          </a:p>
          <a:p>
            <a:pPr>
              <a:lnSpc>
                <a:spcPts val="4000"/>
              </a:lnSpc>
              <a:spcAft>
                <a:spcPts val="600"/>
              </a:spcAft>
            </a:pPr>
            <a:r>
              <a:rPr lang="zh-CN" altLang="en-US" b="1" dirty="0">
                <a:solidFill>
                  <a:srgbClr val="0033CC"/>
                </a:solidFill>
              </a:rPr>
              <a:t>列文虎克</a:t>
            </a:r>
            <a:r>
              <a:rPr lang="zh-CN" altLang="en-US" sz="2400" dirty="0"/>
              <a:t>是</a:t>
            </a:r>
            <a:r>
              <a:rPr lang="zh-CN" altLang="en-US" b="1" dirty="0">
                <a:solidFill>
                  <a:srgbClr val="0033CC"/>
                </a:solidFill>
              </a:rPr>
              <a:t>真正活细胞的发现者</a:t>
            </a:r>
            <a:r>
              <a:rPr lang="zh-CN" altLang="en-US" sz="2400" dirty="0"/>
              <a:t>。他改进了显微镜，将其放大倍数提升到了约</a:t>
            </a:r>
            <a:r>
              <a:rPr lang="en-US" altLang="zh-CN" sz="2400" dirty="0"/>
              <a:t>300</a:t>
            </a:r>
            <a:r>
              <a:rPr lang="zh-CN" altLang="en-US" sz="2400" dirty="0"/>
              <a:t>倍，并且开始将显微镜真正用于科学研究试验</a:t>
            </a:r>
          </a:p>
        </p:txBody>
      </p:sp>
      <p:sp>
        <p:nvSpPr>
          <p:cNvPr id="2" name="矩形 1"/>
          <p:cNvSpPr/>
          <p:nvPr/>
        </p:nvSpPr>
        <p:spPr>
          <a:xfrm>
            <a:off x="5673387" y="352609"/>
            <a:ext cx="4801314" cy="461665"/>
          </a:xfrm>
          <a:prstGeom prst="rect">
            <a:avLst/>
          </a:prstGeom>
        </p:spPr>
        <p:txBody>
          <a:bodyPr wrap="none">
            <a:spAutoFit/>
          </a:bodyPr>
          <a:lstStyle/>
          <a:p>
            <a:r>
              <a:rPr lang="zh-CN" altLang="en-US" sz="2400" dirty="0">
                <a:solidFill>
                  <a:srgbClr val="FFC000"/>
                </a:solidFill>
              </a:rPr>
              <a:t>（科普知识，大家可以翻看历史）</a:t>
            </a:r>
            <a:endParaRPr lang="zh-CN" altLang="en-US" sz="2400" dirty="0"/>
          </a:p>
        </p:txBody>
      </p:sp>
    </p:spTree>
    <p:extLst>
      <p:ext uri="{BB962C8B-B14F-4D97-AF65-F5344CB8AC3E}">
        <p14:creationId xmlns:p14="http://schemas.microsoft.com/office/powerpoint/2010/main" val="284790208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2455</TotalTime>
  <Words>2762</Words>
  <Application>Microsoft Office PowerPoint</Application>
  <PresentationFormat>宽屏</PresentationFormat>
  <Paragraphs>217</Paragraphs>
  <Slides>37</Slides>
  <Notes>13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等线</vt:lpstr>
      <vt:lpstr>黑体</vt:lpstr>
      <vt:lpstr>微软雅黑</vt:lpstr>
      <vt:lpstr>Arial</vt:lpstr>
      <vt:lpstr>Calibri</vt:lpstr>
      <vt:lpstr>Wingdings</vt:lpstr>
      <vt:lpstr>Office 主题​​</vt:lpstr>
      <vt:lpstr>细胞生物学</vt:lpstr>
      <vt:lpstr>考核方式</vt:lpstr>
      <vt:lpstr>PowerPoint 演示文稿</vt:lpstr>
      <vt:lpstr>PowerPoint 演示文稿</vt:lpstr>
      <vt:lpstr>PowerPoint 演示文稿</vt:lpstr>
      <vt:lpstr>PowerPoint 演示文稿</vt:lpstr>
      <vt:lpstr>一、细胞的发现</vt:lpstr>
      <vt:lpstr>一、细胞的发现</vt:lpstr>
      <vt:lpstr>关于细胞——Cell</vt:lpstr>
      <vt:lpstr>二、细胞学说的建立及其意义</vt:lpstr>
      <vt:lpstr>三、从经典细胞学到实验细胞学时期</vt:lpstr>
      <vt:lpstr>三、从经典细胞学到实验细胞学时期</vt:lpstr>
      <vt:lpstr>四、细胞生物学学科的形成与发展</vt:lpstr>
      <vt:lpstr>细胞生物学研究的内容</vt:lpstr>
      <vt:lpstr>细胞生物学是生命科学的枢纽学科和前沿学科</vt:lpstr>
      <vt:lpstr>PowerPoint 演示文稿</vt:lpstr>
      <vt:lpstr>一、细胞是生命活动的基本单位</vt:lpstr>
      <vt:lpstr>（一）细胞的基本共性</vt:lpstr>
      <vt:lpstr>（二）细胞的大小</vt:lpstr>
      <vt:lpstr>细胞的大小及其影响因素</vt:lpstr>
      <vt:lpstr>最小最简单的细胞——支原体（mycoplast）</vt:lpstr>
      <vt:lpstr>（三）细胞是生命活动的基本单位</vt:lpstr>
      <vt:lpstr>二、细胞的三种基本类型</vt:lpstr>
      <vt:lpstr>（一）细胞的基本类型与生物界的类群</vt:lpstr>
      <vt:lpstr>（二）两类代表性的原核细胞：细菌与蓝藻 </vt:lpstr>
      <vt:lpstr>三、真核细胞</vt:lpstr>
      <vt:lpstr>（一）真核细胞的基本结构体系及其组装</vt:lpstr>
      <vt:lpstr>（一）真核细胞的基本结构体系及其组装</vt:lpstr>
      <vt:lpstr>（一）真核细胞的基本结构体系及其组装</vt:lpstr>
      <vt:lpstr>（二）植物细胞与动物细胞</vt:lpstr>
      <vt:lpstr>四、病毒及其与细胞的关系</vt:lpstr>
      <vt:lpstr>（一）病毒与细胞的区别</vt:lpstr>
      <vt:lpstr>（二）病毒及其在细胞内的增殖</vt:lpstr>
      <vt:lpstr>（三）病毒与细胞在起源与演化中的关系</vt:lpstr>
      <vt:lpstr>《细胞生物学》主要参考书</vt:lpstr>
      <vt:lpstr>《细胞生物学》主要参考书</vt:lpstr>
      <vt:lpstr>PowerPoint 演示文稿</vt:lpstr>
    </vt:vector>
  </TitlesOfParts>
  <Company>hbnubio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第01章 绪论</dc:title>
  <dc:subject>细胞生物学(第5版）</dc:subject>
  <dc:creator>wangwd</dc:creator>
  <cp:lastModifiedBy>Zhang Yu</cp:lastModifiedBy>
  <cp:revision>171</cp:revision>
  <dcterms:created xsi:type="dcterms:W3CDTF">2018-05-05T03:53:28Z</dcterms:created>
  <dcterms:modified xsi:type="dcterms:W3CDTF">2023-02-19T13:51:14Z</dcterms:modified>
</cp:coreProperties>
</file>